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1"/>
  </p:notesMasterIdLst>
  <p:sldIdLst>
    <p:sldId id="376" r:id="rId2"/>
    <p:sldId id="256" r:id="rId3"/>
    <p:sldId id="257" r:id="rId4"/>
    <p:sldId id="261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8" r:id="rId19"/>
    <p:sldId id="355" r:id="rId20"/>
    <p:sldId id="357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54" r:id="rId33"/>
    <p:sldId id="356" r:id="rId34"/>
    <p:sldId id="370" r:id="rId35"/>
    <p:sldId id="371" r:id="rId36"/>
    <p:sldId id="372" r:id="rId37"/>
    <p:sldId id="373" r:id="rId38"/>
    <p:sldId id="374" r:id="rId39"/>
    <p:sldId id="375" r:id="rId4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BF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84"/>
      </p:cViewPr>
      <p:guideLst>
        <p:guide orient="horz" pos="2160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351B48AD-7D78-4D4A-BE02-D08D0E4D418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72E85F5-150E-4737-A3DC-6C96A98784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BB5E5774-403A-4AB9-BADE-9D45D6B74103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3229E767-33F3-4390-9545-4DFF160688F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Щелчок правит 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FB466EAF-DE03-4DA6-8535-39069D7C870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24C8C341-3663-4E24-B262-94A66D9C89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B5D5A5-C8C0-4A74-8293-A0E722F8927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0E261972-6002-49D8-AD73-C798428BACF1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4099" name="Group 3">
              <a:extLst>
                <a:ext uri="{FF2B5EF4-FFF2-40B4-BE49-F238E27FC236}">
                  <a16:creationId xmlns:a16="http://schemas.microsoft.com/office/drawing/2014/main" id="{E4988993-21F1-453B-8655-93361D35FA06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4100" name="Freeform 4">
                <a:extLst>
                  <a:ext uri="{FF2B5EF4-FFF2-40B4-BE49-F238E27FC236}">
                    <a16:creationId xmlns:a16="http://schemas.microsoft.com/office/drawing/2014/main" id="{5DA7CCA8-88B6-4DC9-8D9E-EC85B230881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1" name="Freeform 5">
                <a:extLst>
                  <a:ext uri="{FF2B5EF4-FFF2-40B4-BE49-F238E27FC236}">
                    <a16:creationId xmlns:a16="http://schemas.microsoft.com/office/drawing/2014/main" id="{2EA53EF0-AF37-4A2F-9301-09CD09DE11C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B76716C6-E002-43CE-ACDE-C1DFCEA1BE5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5B805459-D00B-4B4C-A928-E2B8ED46901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72DDC035-23F7-408E-A37A-92905594235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0CADA098-39DB-4CF6-AA29-1DCBB0C5800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CFC43E4D-EE98-4D56-A8D7-AD0B5DDAC7A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522A8598-B035-4F6C-9173-7BE3B999D2F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45CE6108-AC93-4940-BF27-18C6C62DA09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F4DEC452-D811-4CE4-B5D4-2FA6F0D2AD2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BCC15F9C-8009-49F0-B4CD-C43EB368426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1" name="Freeform 15">
                <a:extLst>
                  <a:ext uri="{FF2B5EF4-FFF2-40B4-BE49-F238E27FC236}">
                    <a16:creationId xmlns:a16="http://schemas.microsoft.com/office/drawing/2014/main" id="{704A8705-FC0A-4F1D-BE85-B55CBC76360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2" name="Freeform 16">
                <a:extLst>
                  <a:ext uri="{FF2B5EF4-FFF2-40B4-BE49-F238E27FC236}">
                    <a16:creationId xmlns:a16="http://schemas.microsoft.com/office/drawing/2014/main" id="{742025CD-5156-4E75-BB90-C40F32D69CC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3" name="Freeform 17">
                <a:extLst>
                  <a:ext uri="{FF2B5EF4-FFF2-40B4-BE49-F238E27FC236}">
                    <a16:creationId xmlns:a16="http://schemas.microsoft.com/office/drawing/2014/main" id="{F256DBB5-6091-494C-A257-4C39ACC2B9F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4" name="Freeform 18">
                <a:extLst>
                  <a:ext uri="{FF2B5EF4-FFF2-40B4-BE49-F238E27FC236}">
                    <a16:creationId xmlns:a16="http://schemas.microsoft.com/office/drawing/2014/main" id="{B8A64CDC-D3ED-4DE8-A0B8-BC9876435E2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5" name="Freeform 19">
                <a:extLst>
                  <a:ext uri="{FF2B5EF4-FFF2-40B4-BE49-F238E27FC236}">
                    <a16:creationId xmlns:a16="http://schemas.microsoft.com/office/drawing/2014/main" id="{9253557A-5845-4D33-BB75-94C40242559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6" name="Freeform 20">
                <a:extLst>
                  <a:ext uri="{FF2B5EF4-FFF2-40B4-BE49-F238E27FC236}">
                    <a16:creationId xmlns:a16="http://schemas.microsoft.com/office/drawing/2014/main" id="{2BA7DAF0-9522-4173-9423-B6AC032C592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7" name="Freeform 21">
                <a:extLst>
                  <a:ext uri="{FF2B5EF4-FFF2-40B4-BE49-F238E27FC236}">
                    <a16:creationId xmlns:a16="http://schemas.microsoft.com/office/drawing/2014/main" id="{D04BD04F-3D54-483A-9533-BD9C92EFAF9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8" name="Freeform 22">
                <a:extLst>
                  <a:ext uri="{FF2B5EF4-FFF2-40B4-BE49-F238E27FC236}">
                    <a16:creationId xmlns:a16="http://schemas.microsoft.com/office/drawing/2014/main" id="{CD1890D3-3364-44C2-9E30-3D65B37DF8B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19" name="Freeform 23">
              <a:extLst>
                <a:ext uri="{FF2B5EF4-FFF2-40B4-BE49-F238E27FC236}">
                  <a16:creationId xmlns:a16="http://schemas.microsoft.com/office/drawing/2014/main" id="{DF71EDE0-A235-492E-8759-B47709EC7DEB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0" name="Freeform 24">
              <a:extLst>
                <a:ext uri="{FF2B5EF4-FFF2-40B4-BE49-F238E27FC236}">
                  <a16:creationId xmlns:a16="http://schemas.microsoft.com/office/drawing/2014/main" id="{280D1213-D06E-4FE3-B282-8499F3E47544}"/>
                </a:ext>
              </a:extLst>
            </p:cNvPr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21" name="Rectangle 25">
            <a:extLst>
              <a:ext uri="{FF2B5EF4-FFF2-40B4-BE49-F238E27FC236}">
                <a16:creationId xmlns:a16="http://schemas.microsoft.com/office/drawing/2014/main" id="{098ED555-F0F4-4BD6-9664-0019F90CBB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/>
              <a:t>Щелчок правит образец заголовка</a:t>
            </a:r>
          </a:p>
        </p:txBody>
      </p:sp>
      <p:sp>
        <p:nvSpPr>
          <p:cNvPr id="4122" name="Rectangle 26">
            <a:extLst>
              <a:ext uri="{FF2B5EF4-FFF2-40B4-BE49-F238E27FC236}">
                <a16:creationId xmlns:a16="http://schemas.microsoft.com/office/drawing/2014/main" id="{E9C8E37B-9D77-44A6-B1F9-FCBA99D429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/>
            </a:lvl1pPr>
          </a:lstStyle>
          <a:p>
            <a:pPr lvl="0"/>
            <a:r>
              <a:rPr lang="ru-RU" altLang="ru-RU" noProof="0"/>
              <a:t>Щелчок правит образец подзаголовка</a:t>
            </a:r>
          </a:p>
        </p:txBody>
      </p:sp>
      <p:sp>
        <p:nvSpPr>
          <p:cNvPr id="4123" name="Rectangle 27">
            <a:extLst>
              <a:ext uri="{FF2B5EF4-FFF2-40B4-BE49-F238E27FC236}">
                <a16:creationId xmlns:a16="http://schemas.microsoft.com/office/drawing/2014/main" id="{F9EB28C3-C920-4471-B38E-989DC4AC7C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4124" name="Rectangle 28">
            <a:extLst>
              <a:ext uri="{FF2B5EF4-FFF2-40B4-BE49-F238E27FC236}">
                <a16:creationId xmlns:a16="http://schemas.microsoft.com/office/drawing/2014/main" id="{F4EDC09D-A884-402A-A4EB-7E7B90B5DE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4125" name="Rectangle 29">
            <a:extLst>
              <a:ext uri="{FF2B5EF4-FFF2-40B4-BE49-F238E27FC236}">
                <a16:creationId xmlns:a16="http://schemas.microsoft.com/office/drawing/2014/main" id="{B5C40858-8344-4C98-B166-C972345F6B4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 sz="1400" b="0" i="0">
                <a:solidFill>
                  <a:srgbClr val="000000"/>
                </a:solidFill>
              </a:defRPr>
            </a:lvl1pPr>
          </a:lstStyle>
          <a:p>
            <a:fld id="{2BB771E4-70A4-42E4-BBD0-4FC8A49B7F3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7A9285-4A7E-4FE5-8E47-F0D6D6218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EDC4B0-0655-4E7F-BDE5-BEEE4B39A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9BDBE1-6938-4EEB-904C-246A58CAB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EE6124-B72F-4693-A7B3-47C02881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CAE5F1-9BA6-40F5-92EE-F6A77902A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BC868-5264-4ADB-A98A-F7C0B2F6C0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29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C77800-7956-4460-95A4-B3D21C396B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96113" y="228600"/>
            <a:ext cx="1949450" cy="5867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071441-2EA6-4B88-8809-8246550F8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228600"/>
            <a:ext cx="5700713" cy="5867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6D8592-DE19-41FB-B2E6-2358438F8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1A275B-D0CC-4DCB-8676-B8EB82CBB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3009B1-B9C2-4D76-8AE7-4CD2A7EF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526FE1-10EA-49CB-A517-4D1EE28526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3628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19E0F-1035-45A2-989F-A869D82FC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7B4092-9576-452F-80A3-E6CCF6560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7B9C93-C00E-4913-8101-647F9AE32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E4EC11-05CC-46E3-A1A3-C8246B10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BD1AF5-9F81-43D8-B2A8-3D9D9FAC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178BC-3B20-491B-A759-CF67826AA4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098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7ABBC8-F693-4518-9540-CE830F989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C91BFF-7007-4ACD-8448-91052D420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31AAD-52BB-4196-9EE8-6C5E9E51D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1AF8BD-D405-4A87-95BE-F7F02B1D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8DFCDD-CF22-4129-AD06-F3BFCE59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C96C3-7310-4C84-8128-3F223265131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726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32ABAB-A0AE-4ADC-B662-EAF6D935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D84B25-F957-46E4-9369-AD99461A0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23B9766-0789-4BC5-854F-F9C5571AA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02D5E3-F0E6-4471-9EF1-F4EF4056F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1EC8CE-A2E7-4E0F-9261-2996A37B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49F9B9-02DD-4C10-9B8E-38A06396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A9ED0-490E-4235-A7E5-7667CE2954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420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8D10E-4469-4D42-9629-713D68B1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F3779C-5B25-4035-BB3F-91B91AD50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EC455D7-3502-4E7F-81B3-3C35C5799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636B87-95F7-41CA-992D-D875CC394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F200024-AEB6-4CB0-A742-14D77E292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FC4F156-1693-4284-B5B4-D1108039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9146008-770E-408E-891F-748014E1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6B20BCD-5C8D-49A5-B5F2-5CBFD8D4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CC2C3-910B-4CDC-B672-4B15B40023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80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36395E-4AEE-4785-8AC5-D0788A460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DC2FB10-5BE5-45AC-82AE-8E80255A2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8346BE9-ACA0-42C5-BF46-6AA59654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1A9DBD-087E-438F-B6E2-7DBC8EE4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DA2DD-8B6A-480F-BD79-357754DB00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166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7ECC68-C316-42B7-AAE8-53F374AD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C58A69-6914-4953-BC94-8427EDED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F6AAC0-9C5F-49D8-BEC0-22CA2CB1D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EB236B-6F81-469D-A182-5BC0E746A0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67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2F02A-B4F2-4800-A8B3-23A65FDD2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443227-43E8-4766-A92C-71CD32D54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684FF0-6321-44AB-8F42-096D148FF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F519EB-5EE9-4AA7-8416-2130FCEE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DC3F09-AEEB-48F3-9BEC-B07418AC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63C3AFC-6213-48A4-86CA-C756DE31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C2680-192A-4EE5-9586-FDDC927613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611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9DA54F-50AB-4F14-BCF9-EBCCB619B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7B652B-D5C2-4785-B780-69DD1D5B31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1D2050F-2D98-4756-B3CC-C5A90AF67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35F130-0506-4082-8016-40AD8EF3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54A2CA-C79E-410E-A982-8CFC7AB18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37613A-2BF7-4E6D-8D5A-2D9FF487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EDCE3-D6F0-4D31-8736-2F19F5A4CE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809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B464034E-FF68-4845-ACBA-E893019C2417}"/>
              </a:ext>
            </a:extLst>
          </p:cNvPr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075" name="Group 3">
              <a:extLst>
                <a:ext uri="{FF2B5EF4-FFF2-40B4-BE49-F238E27FC236}">
                  <a16:creationId xmlns:a16="http://schemas.microsoft.com/office/drawing/2014/main" id="{D571D46D-6F27-4CC2-80A5-B0C20DCC389C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076" name="Freeform 4">
                <a:extLst>
                  <a:ext uri="{FF2B5EF4-FFF2-40B4-BE49-F238E27FC236}">
                    <a16:creationId xmlns:a16="http://schemas.microsoft.com/office/drawing/2014/main" id="{1C88F1B7-7375-42BE-BC8D-371D8688185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7" name="Freeform 5">
                <a:extLst>
                  <a:ext uri="{FF2B5EF4-FFF2-40B4-BE49-F238E27FC236}">
                    <a16:creationId xmlns:a16="http://schemas.microsoft.com/office/drawing/2014/main" id="{74F86B5C-AA9E-4922-8D19-E8648D6BABD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8" name="Freeform 6">
                <a:extLst>
                  <a:ext uri="{FF2B5EF4-FFF2-40B4-BE49-F238E27FC236}">
                    <a16:creationId xmlns:a16="http://schemas.microsoft.com/office/drawing/2014/main" id="{D7526310-410F-4924-87EB-032BF21D388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79" name="Freeform 7">
                <a:extLst>
                  <a:ext uri="{FF2B5EF4-FFF2-40B4-BE49-F238E27FC236}">
                    <a16:creationId xmlns:a16="http://schemas.microsoft.com/office/drawing/2014/main" id="{3A6192A2-DBD0-4D08-BD1F-5A9D5F5F8DE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0" name="Freeform 8">
                <a:extLst>
                  <a:ext uri="{FF2B5EF4-FFF2-40B4-BE49-F238E27FC236}">
                    <a16:creationId xmlns:a16="http://schemas.microsoft.com/office/drawing/2014/main" id="{4C3AD8C6-1F19-4776-A42A-622A8C34261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1" name="Freeform 9">
                <a:extLst>
                  <a:ext uri="{FF2B5EF4-FFF2-40B4-BE49-F238E27FC236}">
                    <a16:creationId xmlns:a16="http://schemas.microsoft.com/office/drawing/2014/main" id="{D5C0F49D-D50D-4BF5-A70A-51055BCDEBCA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2" name="Freeform 10">
                <a:extLst>
                  <a:ext uri="{FF2B5EF4-FFF2-40B4-BE49-F238E27FC236}">
                    <a16:creationId xmlns:a16="http://schemas.microsoft.com/office/drawing/2014/main" id="{429F730C-027E-445C-9908-1F582451BBD5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3" name="Freeform 11">
                <a:extLst>
                  <a:ext uri="{FF2B5EF4-FFF2-40B4-BE49-F238E27FC236}">
                    <a16:creationId xmlns:a16="http://schemas.microsoft.com/office/drawing/2014/main" id="{A5931F28-9550-45CC-A040-87A2A5BA561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4" name="Freeform 12">
                <a:extLst>
                  <a:ext uri="{FF2B5EF4-FFF2-40B4-BE49-F238E27FC236}">
                    <a16:creationId xmlns:a16="http://schemas.microsoft.com/office/drawing/2014/main" id="{9AE83EF4-859A-4F6A-B189-7ED2574FE88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5" name="Freeform 13">
                <a:extLst>
                  <a:ext uri="{FF2B5EF4-FFF2-40B4-BE49-F238E27FC236}">
                    <a16:creationId xmlns:a16="http://schemas.microsoft.com/office/drawing/2014/main" id="{05316421-CD37-4B90-B53E-5B9407384F3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6" name="Freeform 14">
                <a:extLst>
                  <a:ext uri="{FF2B5EF4-FFF2-40B4-BE49-F238E27FC236}">
                    <a16:creationId xmlns:a16="http://schemas.microsoft.com/office/drawing/2014/main" id="{35863241-60A3-4669-BB8E-9B959A771EC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7" name="Freeform 15">
                <a:extLst>
                  <a:ext uri="{FF2B5EF4-FFF2-40B4-BE49-F238E27FC236}">
                    <a16:creationId xmlns:a16="http://schemas.microsoft.com/office/drawing/2014/main" id="{319699BF-E73F-4088-B0EA-D62B8E8BB49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8" name="Freeform 16">
                <a:extLst>
                  <a:ext uri="{FF2B5EF4-FFF2-40B4-BE49-F238E27FC236}">
                    <a16:creationId xmlns:a16="http://schemas.microsoft.com/office/drawing/2014/main" id="{80432525-813A-4E02-98C1-0B073CFE1368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9" name="Freeform 17">
                <a:extLst>
                  <a:ext uri="{FF2B5EF4-FFF2-40B4-BE49-F238E27FC236}">
                    <a16:creationId xmlns:a16="http://schemas.microsoft.com/office/drawing/2014/main" id="{95FCE4B4-ABCB-45B4-8BBA-17894C0DB1C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0" name="Freeform 18">
                <a:extLst>
                  <a:ext uri="{FF2B5EF4-FFF2-40B4-BE49-F238E27FC236}">
                    <a16:creationId xmlns:a16="http://schemas.microsoft.com/office/drawing/2014/main" id="{329A935C-3360-4008-B166-CA9360E94292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1" name="Freeform 19">
                <a:extLst>
                  <a:ext uri="{FF2B5EF4-FFF2-40B4-BE49-F238E27FC236}">
                    <a16:creationId xmlns:a16="http://schemas.microsoft.com/office/drawing/2014/main" id="{05CF417B-714A-46E7-8181-C3FE3362437E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2" name="Freeform 20">
                <a:extLst>
                  <a:ext uri="{FF2B5EF4-FFF2-40B4-BE49-F238E27FC236}">
                    <a16:creationId xmlns:a16="http://schemas.microsoft.com/office/drawing/2014/main" id="{D19D5317-45AF-4B60-8164-F488E66E448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3" name="Freeform 21">
                <a:extLst>
                  <a:ext uri="{FF2B5EF4-FFF2-40B4-BE49-F238E27FC236}">
                    <a16:creationId xmlns:a16="http://schemas.microsoft.com/office/drawing/2014/main" id="{B443D0E0-D22D-4435-A8A7-810854C7C1B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94" name="Freeform 22">
                <a:extLst>
                  <a:ext uri="{FF2B5EF4-FFF2-40B4-BE49-F238E27FC236}">
                    <a16:creationId xmlns:a16="http://schemas.microsoft.com/office/drawing/2014/main" id="{130CE47D-5A5E-498E-9391-3B385518E2AF}"/>
                  </a:ext>
                </a:extLst>
              </p:cNvPr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095" name="Freeform 23">
              <a:extLst>
                <a:ext uri="{FF2B5EF4-FFF2-40B4-BE49-F238E27FC236}">
                  <a16:creationId xmlns:a16="http://schemas.microsoft.com/office/drawing/2014/main" id="{126911C3-5B8D-4CED-AE66-115E85E996E0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6" name="Freeform 24">
              <a:extLst>
                <a:ext uri="{FF2B5EF4-FFF2-40B4-BE49-F238E27FC236}">
                  <a16:creationId xmlns:a16="http://schemas.microsoft.com/office/drawing/2014/main" id="{E8C4A0B7-736F-4335-90B0-74C4FF0EB7F8}"/>
                </a:ext>
              </a:extLst>
            </p:cNvPr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97" name="Rectangle 25">
            <a:extLst>
              <a:ext uri="{FF2B5EF4-FFF2-40B4-BE49-F238E27FC236}">
                <a16:creationId xmlns:a16="http://schemas.microsoft.com/office/drawing/2014/main" id="{C441B276-CF20-4387-B02E-A27F6625E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Щелчок правит образец заголовка</a:t>
            </a:r>
          </a:p>
        </p:txBody>
      </p:sp>
      <p:sp>
        <p:nvSpPr>
          <p:cNvPr id="3098" name="Rectangle 26">
            <a:extLst>
              <a:ext uri="{FF2B5EF4-FFF2-40B4-BE49-F238E27FC236}">
                <a16:creationId xmlns:a16="http://schemas.microsoft.com/office/drawing/2014/main" id="{9BA2BBEC-7937-4293-9ACD-5BCE2B188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Щелчок правит 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3099" name="Rectangle 27">
            <a:extLst>
              <a:ext uri="{FF2B5EF4-FFF2-40B4-BE49-F238E27FC236}">
                <a16:creationId xmlns:a16="http://schemas.microsoft.com/office/drawing/2014/main" id="{BCFD9F95-F035-4DA6-9123-06ECEC5609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30BE1991-7A59-4A92-929A-9135D98043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3101" name="Rectangle 29">
            <a:extLst>
              <a:ext uri="{FF2B5EF4-FFF2-40B4-BE49-F238E27FC236}">
                <a16:creationId xmlns:a16="http://schemas.microsoft.com/office/drawing/2014/main" id="{D8AE1B8D-1396-4882-8745-6A9334DAC1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133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2800" b="1" i="1">
                <a:latin typeface="+mn-lt"/>
              </a:defRPr>
            </a:lvl1pPr>
          </a:lstStyle>
          <a:p>
            <a:fld id="{85E96CBC-2C5E-4828-9490-0728C6CBC4E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u="sng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 b="1" u="sng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pitchFamily="2" charset="2"/>
        <a:buChar char="n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850F1-F17F-4332-A7F1-DE4205A59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098" y="2708920"/>
            <a:ext cx="7772400" cy="1584176"/>
          </a:xfrm>
        </p:spPr>
        <p:txBody>
          <a:bodyPr/>
          <a:lstStyle/>
          <a:p>
            <a:r>
              <a:rPr lang="kk-KZ" u="none" dirty="0"/>
              <a:t>Лекция </a:t>
            </a:r>
            <a:r>
              <a:rPr lang="ru-RU" u="none" dirty="0"/>
              <a:t>11</a:t>
            </a:r>
            <a:br>
              <a:rPr lang="ru-RU" u="none" dirty="0"/>
            </a:br>
            <a:r>
              <a:rPr lang="en-US" u="none" dirty="0" err="1"/>
              <a:t>BPWin</a:t>
            </a:r>
            <a:endParaRPr lang="ru-RU" u="none" dirty="0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9DCA86C0-634E-4130-8660-F43DD364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DA2DD-8B6A-480F-BD79-357754DB001D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2639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BF50F2AB-7B2D-4178-9335-8453BCEAC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1B1B-7521-43BD-9D18-C23C1924F7DC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E0CC9614-8ECB-4215-8BCF-3845D0D79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Древовидные и </a:t>
            </a:r>
            <a:r>
              <a:rPr lang="en-US" altLang="ru-RU" sz="4000"/>
              <a:t>FEO-</a:t>
            </a:r>
            <a:r>
              <a:rPr lang="ru-RU" altLang="ru-RU" sz="4000"/>
              <a:t>диаграммы</a:t>
            </a:r>
            <a:endParaRPr lang="ru-RU" altLang="ru-RU"/>
          </a:p>
        </p:txBody>
      </p:sp>
      <p:sp>
        <p:nvSpPr>
          <p:cNvPr id="98307" name="Text Box 3">
            <a:extLst>
              <a:ext uri="{FF2B5EF4-FFF2-40B4-BE49-F238E27FC236}">
                <a16:creationId xmlns:a16="http://schemas.microsoft.com/office/drawing/2014/main" id="{A521FC3F-7D77-4D2B-B323-D716CB181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i="1"/>
              <a:t>Древовидные диаграммы </a:t>
            </a:r>
            <a:r>
              <a:rPr lang="ru-RU" altLang="ru-RU"/>
              <a:t>используются для отображения структуры модели в целом. В качестве вершины м.б. использован любой функциональный блок модели, его подблоки будут показаны в качестве ветвей дерева.</a:t>
            </a:r>
          </a:p>
          <a:p>
            <a:pPr>
              <a:spcBef>
                <a:spcPct val="50000"/>
              </a:spcBef>
            </a:pPr>
            <a:r>
              <a:rPr lang="ru-RU" altLang="ru-RU"/>
              <a:t>Древовидные модели нумеруются по шаблону </a:t>
            </a:r>
            <a:r>
              <a:rPr lang="en-US" altLang="ru-RU"/>
              <a:t>AxN</a:t>
            </a:r>
            <a:r>
              <a:rPr lang="ru-RU" altLang="ru-RU"/>
              <a:t>, где</a:t>
            </a:r>
            <a:r>
              <a:rPr lang="en-US" altLang="ru-RU"/>
              <a:t> x - исходная диаграмма</a:t>
            </a:r>
            <a:r>
              <a:rPr lang="ru-RU" altLang="ru-RU"/>
              <a:t>, а</a:t>
            </a:r>
            <a:r>
              <a:rPr lang="en-US" altLang="ru-RU"/>
              <a:t> N показывает, что это </a:t>
            </a:r>
            <a:r>
              <a:rPr lang="ru-RU" altLang="ru-RU"/>
              <a:t>древовидная диаграмма.</a:t>
            </a:r>
          </a:p>
          <a:p>
            <a:pPr>
              <a:spcBef>
                <a:spcPct val="50000"/>
              </a:spcBef>
            </a:pPr>
            <a:r>
              <a:rPr lang="en-US" altLang="ru-RU"/>
              <a:t>Древовидные диаграммы </a:t>
            </a:r>
            <a:r>
              <a:rPr lang="ru-RU" altLang="ru-RU"/>
              <a:t>добавляются с помощью пункта меню </a:t>
            </a:r>
            <a:r>
              <a:rPr lang="en-US" altLang="ru-RU" i="1"/>
              <a:t>Insert-Node Tree (File-Create Node Tree).</a:t>
            </a:r>
            <a:r>
              <a:rPr lang="ru-RU" altLang="ru-RU"/>
              <a:t> В появившемся диалоге надо задать имя, функциональный блок вершины, количество отображаемых уровней, параметры форматирования.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ABF0EFB0-5CFB-48CA-9B12-3F83BEA90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9EF2-5553-40CF-976D-B4BD0834FDAE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6AE5DEB6-A930-48A3-96CF-54ECFE5CA4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99331" name="Text Box 3">
            <a:extLst>
              <a:ext uri="{FF2B5EF4-FFF2-40B4-BE49-F238E27FC236}">
                <a16:creationId xmlns:a16="http://schemas.microsoft.com/office/drawing/2014/main" id="{D589899E-DC04-4B98-803F-A23CE51C6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38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/>
              <a:t>После проведения исследования предметной области надо определить цель проекта. Перед началом реализации модели следует выбрать методологию и точку зрения. Затем надо определить перечень функций и список данных, которые будут использованы при реализации модели.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Название проекта: </a:t>
            </a:r>
            <a:r>
              <a:rPr lang="ru-RU" altLang="ru-RU"/>
              <a:t>моделирование деятельности инспекции МНС РФ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Цель проекта: </a:t>
            </a:r>
            <a:r>
              <a:rPr lang="ru-RU" altLang="ru-RU"/>
              <a:t>реализация структурной функциональной модели деятельности инспекции МНС РФ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Точка зрения: </a:t>
            </a:r>
            <a:r>
              <a:rPr lang="ru-RU" altLang="ru-RU"/>
              <a:t>руководство налоговой службы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Технология моделирования: </a:t>
            </a:r>
            <a:r>
              <a:rPr lang="ru-RU" altLang="ru-RU"/>
              <a:t>метод функционального моделирования </a:t>
            </a:r>
            <a:r>
              <a:rPr lang="en-US" altLang="ru-RU"/>
              <a:t>IDEF0</a:t>
            </a:r>
            <a:r>
              <a:rPr lang="ru-RU" altLang="ru-RU"/>
              <a:t>.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Инструментарий: </a:t>
            </a:r>
            <a:r>
              <a:rPr lang="en-US" altLang="ru-RU"/>
              <a:t>BPwin</a:t>
            </a:r>
            <a:endParaRPr lang="ru-RU" alt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A28A6C-EEE4-47D2-8A2D-BCDC26DA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32BD9-DAE7-47FF-A921-1A8F4021A028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7D7DFE76-A867-4F74-9066-C9BE5B3057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0355" name="Text Box 3">
            <a:extLst>
              <a:ext uri="{FF2B5EF4-FFF2-40B4-BE49-F238E27FC236}">
                <a16:creationId xmlns:a16="http://schemas.microsoft.com/office/drawing/2014/main" id="{F9E23E45-D5BF-407F-BB69-68C1DBEA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Список данных:</a:t>
            </a:r>
            <a:endParaRPr lang="ru-RU" altLang="ru-RU"/>
          </a:p>
        </p:txBody>
      </p:sp>
      <p:sp>
        <p:nvSpPr>
          <p:cNvPr id="100356" name="Text Box 4">
            <a:extLst>
              <a:ext uri="{FF2B5EF4-FFF2-40B4-BE49-F238E27FC236}">
                <a16:creationId xmlns:a16="http://schemas.microsoft.com/office/drawing/2014/main" id="{9E4E4470-DEA1-4D6C-A666-997625507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1676400"/>
            <a:ext cx="7772400" cy="465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6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методология;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кадровый состав;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техническое обеспечение;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программное обеспечение;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данные о налогоплательщиках;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бухгалтерская, налоговая отчетность;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платежные документы;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входящие документы;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отчетность;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сведения по начислениям;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сведения о состоянии лицевых счетов;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выходящие документы;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налоговые предписания.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950A49-4138-4A4C-ABBE-8741F04DC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CEC51-5F34-42A8-A055-7D570607320A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5AC5B90D-DC57-4162-90F6-FED26652A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1379" name="Text Box 3">
            <a:extLst>
              <a:ext uri="{FF2B5EF4-FFF2-40B4-BE49-F238E27FC236}">
                <a16:creationId xmlns:a16="http://schemas.microsoft.com/office/drawing/2014/main" id="{FE1ADBA6-6C24-4968-B532-5FB78CC83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/>
              <a:t>Лучше проводить группировку понятий. Например, управлением могут служить: законодательство, инструктивные материалы МНС РФ, должностные инструкции. Все эти понятия заменяются термином «методология». Примечания к модели содержат раскрытие каждого из понятий.</a:t>
            </a:r>
            <a:endParaRPr lang="ru-RU" altLang="ru-RU" b="1" i="1"/>
          </a:p>
        </p:txBody>
      </p:sp>
      <p:sp>
        <p:nvSpPr>
          <p:cNvPr id="101381" name="Text Box 5">
            <a:extLst>
              <a:ext uri="{FF2B5EF4-FFF2-40B4-BE49-F238E27FC236}">
                <a16:creationId xmlns:a16="http://schemas.microsoft.com/office/drawing/2014/main" id="{A7D2964D-32F6-48D9-8BD6-67881FB48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124200"/>
            <a:ext cx="7772400" cy="348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ru-RU" b="1" i="1"/>
              <a:t>Перечень функций: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ru-RU"/>
              <a:t>деятельность инспекции МНС РФ - А0;</a:t>
            </a:r>
            <a:br>
              <a:rPr lang="en-US" altLang="ru-RU"/>
            </a:br>
            <a:r>
              <a:rPr lang="en-US" altLang="ru-RU"/>
              <a:t>деятельность отдела налогообложения юридических лиц- А1:</a:t>
            </a:r>
            <a:br>
              <a:rPr lang="en-US" altLang="ru-RU"/>
            </a:br>
            <a:r>
              <a:rPr lang="en-US" altLang="ru-RU"/>
              <a:t>	регистрация налогоплательщиков - А11;</a:t>
            </a:r>
            <a:br>
              <a:rPr lang="en-US" altLang="ru-RU"/>
            </a:br>
            <a:r>
              <a:rPr lang="en-US" altLang="ru-RU"/>
              <a:t>	камеральные проверки - А12;</a:t>
            </a:r>
            <a:br>
              <a:rPr lang="en-US" altLang="ru-RU"/>
            </a:br>
            <a:r>
              <a:rPr lang="en-US" altLang="ru-RU"/>
              <a:t>	документальные проверки - А13;</a:t>
            </a:r>
            <a:br>
              <a:rPr lang="en-US" altLang="ru-RU"/>
            </a:br>
            <a:r>
              <a:rPr lang="en-US" altLang="ru-RU"/>
              <a:t>	оперативно-бухгалтерский учет - А14;</a:t>
            </a:r>
            <a:br>
              <a:rPr lang="en-US" altLang="ru-RU"/>
            </a:br>
            <a:r>
              <a:rPr lang="en-US" altLang="ru-RU"/>
              <a:t>	анализ состояний предприятий - А15;</a:t>
            </a:r>
            <a:br>
              <a:rPr lang="en-US" altLang="ru-RU"/>
            </a:br>
            <a:r>
              <a:rPr lang="en-US" altLang="ru-RU"/>
              <a:t>	формирование отчетности - А16;</a:t>
            </a:r>
            <a:br>
              <a:rPr lang="en-US" altLang="ru-RU"/>
            </a:br>
            <a:r>
              <a:rPr lang="en-US" altLang="ru-RU"/>
              <a:t>	работа с электронной выпиской по банку - А17;</a:t>
            </a:r>
            <a:endParaRPr lang="ru-RU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D7AB9819-3500-4868-9FCE-33869709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7201E-61FE-4663-BB77-8D80B51892A2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102402" name="Rectangle 2">
            <a:extLst>
              <a:ext uri="{FF2B5EF4-FFF2-40B4-BE49-F238E27FC236}">
                <a16:creationId xmlns:a16="http://schemas.microsoft.com/office/drawing/2014/main" id="{312AF200-9D37-44F6-BA23-F499255028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3C65F2AA-FE96-4D15-ACC0-5C68399EB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19200"/>
            <a:ext cx="8075613" cy="518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428750"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619250"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09750"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00250"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57450"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14650"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1850"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29050"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  <a:tab pos="9525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ru-RU" sz="2200"/>
              <a:t>деятельность отдела налогообложения физических лиц- А2:</a:t>
            </a:r>
            <a:br>
              <a:rPr lang="en-US" altLang="ru-RU" sz="2200"/>
            </a:br>
            <a:r>
              <a:rPr lang="en-US" altLang="ru-RU" sz="2200"/>
              <a:t>	регистрация налогоплательщиков - А21;</a:t>
            </a:r>
            <a:br>
              <a:rPr lang="en-US" altLang="ru-RU" sz="2200"/>
            </a:br>
            <a:r>
              <a:rPr lang="en-US" altLang="ru-RU" sz="2200"/>
              <a:t>	</a:t>
            </a:r>
            <a:r>
              <a:rPr lang="ru-RU" altLang="ru-RU" sz="2200"/>
              <a:t>налогообложение по подоходному налогу </a:t>
            </a:r>
            <a:r>
              <a:rPr lang="en-US" altLang="ru-RU" sz="2200"/>
              <a:t>- А22;</a:t>
            </a:r>
            <a:br>
              <a:rPr lang="en-US" altLang="ru-RU" sz="2200"/>
            </a:br>
            <a:r>
              <a:rPr lang="en-US" altLang="ru-RU" sz="2200"/>
              <a:t>		ведение лицевых карточек по п/налогу, налогу на рекламу, налогу с продаж - </a:t>
            </a:r>
            <a:r>
              <a:rPr lang="ru-RU" altLang="ru-RU" sz="2200"/>
              <a:t>А241;</a:t>
            </a:r>
            <a:br>
              <a:rPr lang="en-US" altLang="ru-RU" sz="2200"/>
            </a:br>
            <a:r>
              <a:rPr lang="en-US" altLang="ru-RU" sz="2200"/>
              <a:t>		ведение лицевых карточек по имущественным налогам - </a:t>
            </a:r>
            <a:r>
              <a:rPr lang="ru-RU" altLang="ru-RU" sz="2200"/>
              <a:t>А242;</a:t>
            </a:r>
            <a:br>
              <a:rPr lang="ru-RU" altLang="ru-RU" sz="2200"/>
            </a:br>
            <a:r>
              <a:rPr lang="en-US" altLang="ru-RU" sz="2200"/>
              <a:t>		ведение реестра платежных документов - </a:t>
            </a:r>
            <a:r>
              <a:rPr lang="ru-RU" altLang="ru-RU" sz="2200"/>
              <a:t>А243;</a:t>
            </a:r>
            <a:br>
              <a:rPr lang="ru-RU" altLang="ru-RU" sz="2200"/>
            </a:br>
            <a:r>
              <a:rPr lang="en-US" altLang="ru-RU" sz="2200"/>
              <a:t>		ведение реестра поступлений - </a:t>
            </a:r>
            <a:r>
              <a:rPr lang="ru-RU" altLang="ru-RU" sz="2200"/>
              <a:t>А244;</a:t>
            </a:r>
            <a:br>
              <a:rPr lang="ru-RU" altLang="ru-RU" sz="2200"/>
            </a:br>
            <a:r>
              <a:rPr lang="en-US" altLang="ru-RU" sz="2200"/>
              <a:t>		ведение реестра заключений - </a:t>
            </a:r>
            <a:r>
              <a:rPr lang="ru-RU" altLang="ru-RU" sz="2200"/>
              <a:t>А245;</a:t>
            </a:r>
            <a:br>
              <a:rPr lang="ru-RU" altLang="ru-RU" sz="2200"/>
            </a:br>
            <a:r>
              <a:rPr lang="en-US" altLang="ru-RU" sz="2200"/>
              <a:t>		ведение реестра требований - </a:t>
            </a:r>
            <a:r>
              <a:rPr lang="ru-RU" altLang="ru-RU" sz="2200"/>
              <a:t>А246;</a:t>
            </a:r>
            <a:br>
              <a:rPr lang="ru-RU" altLang="ru-RU" sz="2200"/>
            </a:br>
            <a:r>
              <a:rPr lang="en-US" altLang="ru-RU" sz="2200"/>
              <a:t>		формирование отчетных форм - </a:t>
            </a:r>
            <a:r>
              <a:rPr lang="ru-RU" altLang="ru-RU" sz="2200"/>
              <a:t>А247;</a:t>
            </a:r>
            <a:br>
              <a:rPr lang="ru-RU" altLang="ru-RU" sz="2200"/>
            </a:br>
            <a:r>
              <a:rPr lang="en-US" altLang="ru-RU" sz="2200"/>
              <a:t>	налогообложение по имущественным налогам - А23;</a:t>
            </a:r>
            <a:br>
              <a:rPr lang="en-US" altLang="ru-RU" sz="2200"/>
            </a:br>
            <a:r>
              <a:rPr lang="en-US" altLang="ru-RU" sz="2200"/>
              <a:t>	оперативно-бухгалтерский учет - А24;</a:t>
            </a:r>
            <a:br>
              <a:rPr lang="en-US" altLang="ru-RU" sz="2200"/>
            </a:br>
            <a:r>
              <a:rPr lang="en-US" altLang="ru-RU" sz="2200"/>
              <a:t>	</a:t>
            </a:r>
            <a:r>
              <a:rPr lang="ru-RU" altLang="ru-RU" sz="2200"/>
              <a:t>контроль за финансовым состоянием граждан</a:t>
            </a:r>
            <a:r>
              <a:rPr lang="en-US" altLang="ru-RU" sz="2200"/>
              <a:t>- А25;</a:t>
            </a:r>
            <a:br>
              <a:rPr lang="en-US" altLang="ru-RU" sz="2200"/>
            </a:br>
            <a:r>
              <a:rPr lang="en-US" altLang="ru-RU" sz="2200"/>
              <a:t>	формирование отчетности - А26;</a:t>
            </a:r>
            <a:br>
              <a:rPr lang="en-US" altLang="ru-RU" sz="2200"/>
            </a:br>
            <a:r>
              <a:rPr lang="en-US" altLang="ru-RU" sz="2200"/>
              <a:t>	работа со сведениями взаимодействующих структур - А27;</a:t>
            </a:r>
            <a:br>
              <a:rPr lang="en-US" altLang="ru-RU" sz="2200"/>
            </a:br>
            <a:r>
              <a:rPr lang="en-US" altLang="ru-RU" sz="2200"/>
              <a:t>деятельность отдела информатизации - А3;</a:t>
            </a:r>
            <a:br>
              <a:rPr lang="en-US" altLang="ru-RU" sz="2200"/>
            </a:br>
            <a:r>
              <a:rPr lang="en-US" altLang="ru-RU" sz="2200"/>
              <a:t>деятельность отдела АХО - А4.</a:t>
            </a:r>
            <a:endParaRPr lang="ru-RU" altLang="ru-RU"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4AF58753-72B0-4D27-A278-29A154FAB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B2557-784A-44AF-8DD0-553AD7D026C1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104450" name="Rectangle 2">
            <a:extLst>
              <a:ext uri="{FF2B5EF4-FFF2-40B4-BE49-F238E27FC236}">
                <a16:creationId xmlns:a16="http://schemas.microsoft.com/office/drawing/2014/main" id="{7AD7B026-BB9C-44FC-AEDA-5B1501891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4451" name="Text Box 3">
            <a:extLst>
              <a:ext uri="{FF2B5EF4-FFF2-40B4-BE49-F238E27FC236}">
                <a16:creationId xmlns:a16="http://schemas.microsoft.com/office/drawing/2014/main" id="{35DAF1AA-CA7B-4E27-AEC4-15A0F3497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4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/>
              <a:t>Создание словаря необходимо для упрощения понимания модели и исключения неоднозначной трактовки модели.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Бухгалтерская, налоговая отчетность </a:t>
            </a:r>
            <a:r>
              <a:rPr lang="ru-RU" altLang="ru-RU"/>
              <a:t>- данные, предоставляемые налогоплательщиком, на основании которых будет производиться расчет налога.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Входящие документы </a:t>
            </a:r>
            <a:r>
              <a:rPr lang="ru-RU" altLang="ru-RU"/>
              <a:t>- данные, получаемые от внешнего источника и связанные с деятельностью налогового органа, например, сведения из банков о движениях на счетах граждан сумм свыше 10000</a:t>
            </a:r>
            <a:r>
              <a:rPr lang="en-US" altLang="ru-RU"/>
              <a:t>$</a:t>
            </a:r>
            <a:r>
              <a:rPr lang="ru-RU" altLang="ru-RU"/>
              <a:t>, запросы налогоплательщика и т.д.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Выходящие документы </a:t>
            </a:r>
            <a:r>
              <a:rPr lang="ru-RU" altLang="ru-RU"/>
              <a:t> - данные, предоставляемые внешним источникам налоговым органом, например, требования об уплате налога, ответы на запросы и т.д.</a:t>
            </a:r>
            <a:endParaRPr lang="ru-RU" altLang="ru-RU" b="1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1F9E4721-16F9-40F7-A813-62FB985D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1B79-2C1F-4334-8977-CE3470A408FB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894AFED3-2DAF-4865-B59D-74B11EEC9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5475" name="Text Box 3">
            <a:extLst>
              <a:ext uri="{FF2B5EF4-FFF2-40B4-BE49-F238E27FC236}">
                <a16:creationId xmlns:a16="http://schemas.microsoft.com/office/drawing/2014/main" id="{80B1A26D-0EC7-40EE-8C01-13D6D98B4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b="1" i="1"/>
              <a:t>Данные о налогоплательщиках </a:t>
            </a:r>
            <a:r>
              <a:rPr lang="ru-RU" altLang="ru-RU"/>
              <a:t>- данные, предоставляемые внешними источниками, отражающие информацию о налогоплательщике, например, документы, подтверждающие право на пользование льготой, расчетные счета налогоплательщика и т.д.</a:t>
            </a:r>
          </a:p>
          <a:p>
            <a:pPr>
              <a:spcBef>
                <a:spcPct val="50000"/>
              </a:spcBef>
            </a:pPr>
            <a:r>
              <a:rPr lang="ru-RU" altLang="ru-RU" b="1" i="1"/>
              <a:t>Кадровый состав </a:t>
            </a:r>
            <a:r>
              <a:rPr lang="ru-RU" altLang="ru-RU"/>
              <a:t>- сотрудники инспекции.</a:t>
            </a:r>
          </a:p>
          <a:p>
            <a:pPr>
              <a:spcBef>
                <a:spcPct val="50000"/>
              </a:spcBef>
            </a:pPr>
            <a:r>
              <a:rPr lang="ru-RU" altLang="ru-RU" b="1" i="1"/>
              <a:t>Методология </a:t>
            </a:r>
            <a:r>
              <a:rPr lang="ru-RU" altLang="ru-RU"/>
              <a:t>- совокупность приемов и методов налогообложения.</a:t>
            </a:r>
          </a:p>
          <a:p>
            <a:pPr>
              <a:spcBef>
                <a:spcPct val="50000"/>
              </a:spcBef>
            </a:pPr>
            <a:r>
              <a:rPr lang="ru-RU" altLang="ru-RU" b="1" i="1"/>
              <a:t>Отчетность </a:t>
            </a:r>
            <a:r>
              <a:rPr lang="ru-RU" altLang="ru-RU"/>
              <a:t>- стандартная отчетность, предназначенная для передачи в вышестоящие структуры либо для внутреннего пользования.</a:t>
            </a:r>
          </a:p>
          <a:p>
            <a:pPr>
              <a:spcBef>
                <a:spcPct val="50000"/>
              </a:spcBef>
            </a:pPr>
            <a:r>
              <a:rPr lang="ru-RU" altLang="ru-RU" b="1" i="1"/>
              <a:t>Платежные документы </a:t>
            </a:r>
            <a:r>
              <a:rPr lang="ru-RU" altLang="ru-RU"/>
              <a:t>- данные о налоговых поступлениях.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93F6589E-4514-4C0E-92D2-FC237F55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393A-A0BD-48C7-AB0F-78D7DF85CCD6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106498" name="Rectangle 2">
            <a:extLst>
              <a:ext uri="{FF2B5EF4-FFF2-40B4-BE49-F238E27FC236}">
                <a16:creationId xmlns:a16="http://schemas.microsoft.com/office/drawing/2014/main" id="{EC1AEDF1-E69D-4A15-8DE2-DB3902B19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6499" name="Text Box 3">
            <a:extLst>
              <a:ext uri="{FF2B5EF4-FFF2-40B4-BE49-F238E27FC236}">
                <a16:creationId xmlns:a16="http://schemas.microsoft.com/office/drawing/2014/main" id="{EA82FD83-D883-464A-90C4-865CC2BDB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5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 i="1"/>
              <a:t>Программное обеспечение </a:t>
            </a:r>
            <a:r>
              <a:rPr lang="ru-RU" altLang="ru-RU"/>
              <a:t>- совокупность программных приложений для автоматизации деятельности сотрудников инспекции.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 i="1"/>
              <a:t>Сведения о состоянии лицевых счетов </a:t>
            </a:r>
            <a:r>
              <a:rPr lang="ru-RU" altLang="ru-RU"/>
              <a:t>- данные, предназначенные для внутренней работы инспекции, либо предоставляемые налогоплательщику.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 i="1"/>
              <a:t>Сведения по начислениям </a:t>
            </a:r>
            <a:r>
              <a:rPr lang="ru-RU" altLang="ru-RU"/>
              <a:t>- данные, полученные в результате расчета налога, необходимые для ведения лицевого счета налогоплательщика.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 i="1"/>
              <a:t>Техническое обеспечение </a:t>
            </a:r>
            <a:r>
              <a:rPr lang="ru-RU" altLang="ru-RU"/>
              <a:t>- совокупность аппаратных средств.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DB9A42-3770-4F65-A6FD-52030F65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741EA-1F49-46E4-984F-1CA6D391891C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5E5081B4-927F-4DBF-8E14-B68134A4DD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11619" name="Text Box 3">
            <a:extLst>
              <a:ext uri="{FF2B5EF4-FFF2-40B4-BE49-F238E27FC236}">
                <a16:creationId xmlns:a16="http://schemas.microsoft.com/office/drawing/2014/main" id="{E05AC98B-C8D0-42D9-A3D4-711F2035E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0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Контекстная диаграмма</a:t>
            </a:r>
          </a:p>
        </p:txBody>
      </p:sp>
      <p:pic>
        <p:nvPicPr>
          <p:cNvPr id="111620" name="Picture 4" descr="14_1">
            <a:extLst>
              <a:ext uri="{FF2B5EF4-FFF2-40B4-BE49-F238E27FC236}">
                <a16:creationId xmlns:a16="http://schemas.microsoft.com/office/drawing/2014/main" id="{842D3DE2-FEE5-49FE-9C39-CC0907CB9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000">
            <a:off x="1219200" y="1219200"/>
            <a:ext cx="7696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AF3F3F3-3CF4-489D-93F2-7AFC6C8FD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03C2D-3A28-4916-855B-59112EB4259C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F39A6AAE-815C-4B87-B7F7-A96FB3279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08547" name="Text Box 3">
            <a:extLst>
              <a:ext uri="{FF2B5EF4-FFF2-40B4-BE49-F238E27FC236}">
                <a16:creationId xmlns:a16="http://schemas.microsoft.com/office/drawing/2014/main" id="{C1938732-B725-41CC-8010-1061DE2D0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324600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Декомпозиция 1-го уровня</a:t>
            </a:r>
          </a:p>
        </p:txBody>
      </p:sp>
      <p:pic>
        <p:nvPicPr>
          <p:cNvPr id="108548" name="Picture 4" descr="14_2">
            <a:extLst>
              <a:ext uri="{FF2B5EF4-FFF2-40B4-BE49-F238E27FC236}">
                <a16:creationId xmlns:a16="http://schemas.microsoft.com/office/drawing/2014/main" id="{09E3D3BD-4595-4176-B4A5-4A62E94A4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000">
            <a:off x="971550" y="1143000"/>
            <a:ext cx="7923213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8F9158EC-2330-4BAE-9AFC-BBC29D3B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29785-FF63-487A-A502-313E59C170EE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0943B1E9-E957-4029-BC06-4C4EC140C8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Модель </a:t>
            </a:r>
            <a:r>
              <a:rPr lang="en-US" altLang="ru-RU"/>
              <a:t>BPwin</a:t>
            </a:r>
            <a:endParaRPr lang="ru-RU" altLang="ru-RU"/>
          </a:p>
        </p:txBody>
      </p:sp>
      <p:sp>
        <p:nvSpPr>
          <p:cNvPr id="2051" name="Text Box 3">
            <a:extLst>
              <a:ext uri="{FF2B5EF4-FFF2-40B4-BE49-F238E27FC236}">
                <a16:creationId xmlns:a16="http://schemas.microsoft.com/office/drawing/2014/main" id="{084CC424-CAA8-4EED-8834-9675737BC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5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С использованием B</a:t>
            </a:r>
            <a:r>
              <a:rPr lang="en-US" altLang="ru-RU"/>
              <a:t>P</a:t>
            </a:r>
            <a:r>
              <a:rPr lang="ru-RU" altLang="ru-RU"/>
              <a:t>win строятся диаграммы бизнес-процессов (блоки), показывающие результаты их работы и ресурсы, необходимые для их функционирования.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BPwin можно также использовать для моделирования потоков работ, потоков процессов и потоков данных.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B</a:t>
            </a:r>
            <a:r>
              <a:rPr lang="en-US" altLang="ru-RU"/>
              <a:t>P</a:t>
            </a:r>
            <a:r>
              <a:rPr lang="ru-RU" altLang="ru-RU"/>
              <a:t>win поддерживает 3 методологии моделирования:</a:t>
            </a:r>
            <a:br>
              <a:rPr lang="ru-RU" altLang="ru-RU"/>
            </a:br>
            <a:r>
              <a:rPr lang="ru-RU" altLang="ru-RU"/>
              <a:t>- функциональное моделирование (</a:t>
            </a:r>
            <a:r>
              <a:rPr lang="en-US" altLang="ru-RU"/>
              <a:t>IDEF0</a:t>
            </a:r>
            <a:r>
              <a:rPr lang="ru-RU" altLang="ru-RU"/>
              <a:t>);</a:t>
            </a:r>
            <a:br>
              <a:rPr lang="ru-RU" altLang="ru-RU"/>
            </a:br>
            <a:r>
              <a:rPr lang="ru-RU" altLang="ru-RU"/>
              <a:t>- описание бизнес-процессов (IDEF3);</a:t>
            </a:r>
            <a:br>
              <a:rPr lang="ru-RU" altLang="ru-RU"/>
            </a:br>
            <a:r>
              <a:rPr lang="ru-RU" altLang="ru-RU"/>
              <a:t>- диаграммы потоков данных (DFD).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Выбрать методологию можно в диалоговом окне обращения к новой модели</a:t>
            </a:r>
            <a:r>
              <a:rPr lang="en-US" altLang="ru-RU"/>
              <a:t>.</a:t>
            </a:r>
            <a:endParaRPr lang="ru-RU" alt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2A6994-E919-49DE-AC89-5106C4BF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51676-A1C3-4754-9A50-8EEFE021D955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95A1386B-BE17-4023-937F-4C00AE20A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10595" name="Text Box 3">
            <a:extLst>
              <a:ext uri="{FF2B5EF4-FFF2-40B4-BE49-F238E27FC236}">
                <a16:creationId xmlns:a16="http://schemas.microsoft.com/office/drawing/2014/main" id="{6DFFC0CA-0325-4C90-A55C-FFD38DF2E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175375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Одна из декомпозиций 2-го уровня</a:t>
            </a:r>
          </a:p>
        </p:txBody>
      </p:sp>
      <p:pic>
        <p:nvPicPr>
          <p:cNvPr id="110596" name="Picture 4" descr="15">
            <a:extLst>
              <a:ext uri="{FF2B5EF4-FFF2-40B4-BE49-F238E27FC236}">
                <a16:creationId xmlns:a16="http://schemas.microsoft.com/office/drawing/2014/main" id="{13783FEB-52B7-4B48-A8AF-392D58516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32"/>
          <a:stretch>
            <a:fillRect/>
          </a:stretch>
        </p:blipFill>
        <p:spPr bwMode="auto">
          <a:xfrm rot="60000">
            <a:off x="1042988" y="1143000"/>
            <a:ext cx="7999412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7EAD613-E0F9-419F-914E-AA9999E6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CCDE4-CD62-45D7-A79E-53D9C1C09C02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128AD3B2-6892-4E30-BB1B-2DA73C168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12643" name="Text Box 3">
            <a:extLst>
              <a:ext uri="{FF2B5EF4-FFF2-40B4-BE49-F238E27FC236}">
                <a16:creationId xmlns:a16="http://schemas.microsoft.com/office/drawing/2014/main" id="{EDC5EA56-CFF8-4B87-AD6D-E3538355E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175375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Одна из декомпозиций 3-го уровня</a:t>
            </a:r>
          </a:p>
        </p:txBody>
      </p:sp>
      <p:pic>
        <p:nvPicPr>
          <p:cNvPr id="112644" name="Picture 4" descr="16">
            <a:extLst>
              <a:ext uri="{FF2B5EF4-FFF2-40B4-BE49-F238E27FC236}">
                <a16:creationId xmlns:a16="http://schemas.microsoft.com/office/drawing/2014/main" id="{48382B83-BB6F-40B7-93A3-5AF2DCFBD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37"/>
          <a:stretch>
            <a:fillRect/>
          </a:stretch>
        </p:blipFill>
        <p:spPr bwMode="auto">
          <a:xfrm rot="120000">
            <a:off x="971550" y="1219200"/>
            <a:ext cx="7999413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FE28684A-E3F7-4E9D-ABAB-E89346BC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9F38B-E057-4DA0-8E06-51E556A3BF2B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0D8F4BDB-C82D-4BFC-A7D4-37079A148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13667" name="Text Box 3">
            <a:extLst>
              <a:ext uri="{FF2B5EF4-FFF2-40B4-BE49-F238E27FC236}">
                <a16:creationId xmlns:a16="http://schemas.microsoft.com/office/drawing/2014/main" id="{4D746695-FEB2-4D4B-9F7E-00AAEF0F0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38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altLang="ru-RU"/>
              <a:t>Очевидно, что диаграммы 1-го и 2-го уровня м.б. объединены. Но для лучшего восприятия их следует рассматривать раздельно.</a:t>
            </a:r>
            <a:endParaRPr lang="ru-RU" altLang="ru-RU" b="1" i="1"/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altLang="ru-RU" b="1" i="1"/>
              <a:t>Описание функциональных блоков:</a:t>
            </a:r>
            <a:br>
              <a:rPr lang="ru-RU" altLang="ru-RU" b="1" i="1"/>
            </a:br>
            <a:r>
              <a:rPr lang="ru-RU" altLang="ru-RU" b="1"/>
              <a:t>А1. </a:t>
            </a:r>
            <a:r>
              <a:rPr lang="ru-RU" altLang="ru-RU"/>
              <a:t>Деятельность отдела налогообложения юридических лиц. На этом этапе рассматривается методология деятельности отдела в целом. Декомпозиция проведена в соответствии с оргштатной структурой отдела.</a:t>
            </a:r>
            <a:br>
              <a:rPr lang="ru-RU" altLang="ru-RU"/>
            </a:br>
            <a:r>
              <a:rPr lang="ru-RU" altLang="ru-RU" b="1"/>
              <a:t>А2. </a:t>
            </a:r>
            <a:r>
              <a:rPr lang="ru-RU" altLang="ru-RU"/>
              <a:t>Деятельность отдела налогообложения физических лиц.</a:t>
            </a:r>
            <a:endParaRPr lang="ru-RU" altLang="ru-RU" b="1" i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96F6CADF-CDB8-4C10-B0F3-E81E88A35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0F9E9-43D2-4D77-9B91-586AF56FCDAF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1AA3ECC7-3528-4A5C-99A6-9C8DC5953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800"/>
              <a:t>Моделирование налогообложения</a:t>
            </a:r>
          </a:p>
        </p:txBody>
      </p:sp>
      <p:sp>
        <p:nvSpPr>
          <p:cNvPr id="114691" name="Text Box 3">
            <a:extLst>
              <a:ext uri="{FF2B5EF4-FFF2-40B4-BE49-F238E27FC236}">
                <a16:creationId xmlns:a16="http://schemas.microsoft.com/office/drawing/2014/main" id="{3E219DA2-8021-4569-8C76-B1ADADE6B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altLang="ru-RU" b="1"/>
              <a:t>А24. </a:t>
            </a:r>
            <a:r>
              <a:rPr lang="ru-RU" altLang="ru-RU"/>
              <a:t>Оперативно-бухгалтерский учет. В отделе ведется учет произведенных налогоплательщиком начислений, поступивших от них платежей, расчет сумм пени за несвоевременную уплату налогов (ведение лицевых карточек) и т.д. Декомпозиция проведена в соответствии с функциями, возложенными на отдел.</a:t>
            </a:r>
            <a:br>
              <a:rPr lang="ru-RU" altLang="ru-RU"/>
            </a:br>
            <a:r>
              <a:rPr lang="ru-RU" altLang="ru-RU" b="1"/>
              <a:t>А243. </a:t>
            </a:r>
            <a:r>
              <a:rPr lang="ru-RU" altLang="ru-RU"/>
              <a:t>Ведение реестра платежных документов. Данные собираются и вводятся в ИС на основании выписок банка, после чего данные о поступлениях, возвратах заносятся в лицевые карточки.</a:t>
            </a:r>
            <a:endParaRPr lang="ru-RU" altLang="ru-RU" b="1" i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C8483B-DD7A-456D-B7BC-E5B037752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F5E-1952-4F7B-B2CE-C2492D12B148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7E914F09-1746-4429-B331-7CD36A266A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15715" name="Text Box 3">
            <a:extLst>
              <a:ext uri="{FF2B5EF4-FFF2-40B4-BE49-F238E27FC236}">
                <a16:creationId xmlns:a16="http://schemas.microsoft.com/office/drawing/2014/main" id="{CD5441C1-C335-480A-B382-00788A9A3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Название проекта: </a:t>
            </a:r>
            <a:r>
              <a:rPr lang="ru-RU" altLang="ru-RU"/>
              <a:t>организация управленческого учета на предприятии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Цель проекта: </a:t>
            </a:r>
            <a:r>
              <a:rPr lang="ru-RU" altLang="ru-RU"/>
              <a:t>подготовить рабочую модель бизнес-процесса управленческого учета для внедрения на предприятии.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Точка зрения: </a:t>
            </a:r>
            <a:r>
              <a:rPr lang="ru-RU" altLang="ru-RU"/>
              <a:t>руководство предприятия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Инструментарий: </a:t>
            </a:r>
            <a:r>
              <a:rPr lang="ru-RU" altLang="ru-RU"/>
              <a:t>метод функционального моделирования </a:t>
            </a:r>
            <a:r>
              <a:rPr lang="en-US" altLang="ru-RU"/>
              <a:t>IDEF0</a:t>
            </a:r>
            <a:r>
              <a:rPr lang="ru-RU" altLang="ru-RU" b="1" i="1"/>
              <a:t> </a:t>
            </a:r>
            <a:r>
              <a:rPr lang="ru-RU" altLang="ru-RU"/>
              <a:t>и программное средство </a:t>
            </a:r>
            <a:r>
              <a:rPr lang="en-US" altLang="ru-RU"/>
              <a:t>Bpwin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Список данных:</a:t>
            </a:r>
            <a:endParaRPr lang="ru-RU" altLang="ru-RU"/>
          </a:p>
        </p:txBody>
      </p:sp>
      <p:sp>
        <p:nvSpPr>
          <p:cNvPr id="115716" name="Text Box 4">
            <a:extLst>
              <a:ext uri="{FF2B5EF4-FFF2-40B4-BE49-F238E27FC236}">
                <a16:creationId xmlns:a16="http://schemas.microsoft.com/office/drawing/2014/main" id="{819C0E4C-E2D2-4591-B20C-FBE94353E3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724400"/>
            <a:ext cx="77724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6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потребность в управленческой информации;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стратегия предприятия;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управленческая информация;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ИС;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финансовая функция;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центры ответственности;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A2E39344-07DE-44A2-A717-C210BF2C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2B-F84B-4E28-B014-AC5BC9231CFA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116738" name="Rectangle 2">
            <a:extLst>
              <a:ext uri="{FF2B5EF4-FFF2-40B4-BE49-F238E27FC236}">
                <a16:creationId xmlns:a16="http://schemas.microsoft.com/office/drawing/2014/main" id="{3931C917-F650-4C9B-A810-4888B63BEA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16740" name="Text Box 4">
            <a:extLst>
              <a:ext uri="{FF2B5EF4-FFF2-40B4-BE49-F238E27FC236}">
                <a16:creationId xmlns:a16="http://schemas.microsoft.com/office/drawing/2014/main" id="{CE25A901-FE40-400B-97AF-B6743DEE5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131888"/>
            <a:ext cx="7772400" cy="553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81000" indent="-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66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руководство предприятия;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данные;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методология управленческого учета;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финансовая отчетность;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обработанные данные; 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стратегия управленческого учета;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имеющиеся ресурсы;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квалификация персонала;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первичные документы; 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данные в ИС;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подтвержденные данные;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отчетность в разрезе центров ответственности;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сводная отчетность;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ru-RU" altLang="ru-RU"/>
              <a:t>отчетность по требованию.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2089DC15-19E8-4F18-8B77-F2BA4218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E922-E275-4872-B66E-538526E711FD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F376902D-D661-4882-9ADC-73A9EACCB4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17764" name="Text Box 4">
            <a:extLst>
              <a:ext uri="{FF2B5EF4-FFF2-40B4-BE49-F238E27FC236}">
                <a16:creationId xmlns:a16="http://schemas.microsoft.com/office/drawing/2014/main" id="{BFDB17F3-D558-4057-9AFE-A740CB9FD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143000"/>
            <a:ext cx="7772400" cy="549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62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ru-RU" b="1" i="1"/>
              <a:t>Перечень функций: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ru-RU"/>
              <a:t>организовать управленческий учет - А0;</a:t>
            </a:r>
            <a:br>
              <a:rPr lang="en-US" altLang="ru-RU"/>
            </a:br>
            <a:r>
              <a:rPr lang="en-US" altLang="ru-RU"/>
              <a:t>разработать методологию управленческого учета - А1:</a:t>
            </a:r>
            <a:br>
              <a:rPr lang="en-US" altLang="ru-RU"/>
            </a:br>
            <a:r>
              <a:rPr lang="en-US" altLang="ru-RU"/>
              <a:t>	определить стратегию управленческого учета - А11;</a:t>
            </a:r>
            <a:br>
              <a:rPr lang="en-US" altLang="ru-RU"/>
            </a:br>
            <a:r>
              <a:rPr lang="en-US" altLang="ru-RU"/>
              <a:t>	оценить имеющиеся ресурсы - А12;</a:t>
            </a:r>
            <a:br>
              <a:rPr lang="en-US" altLang="ru-RU"/>
            </a:br>
            <a:r>
              <a:rPr lang="en-US" altLang="ru-RU"/>
              <a:t>	разработать приемы и методы управленческого учета - А13;</a:t>
            </a:r>
            <a:br>
              <a:rPr lang="en-US" altLang="ru-RU"/>
            </a:br>
            <a:r>
              <a:rPr lang="en-US" altLang="ru-RU"/>
              <a:t>собрать и обработать данные - А2:</a:t>
            </a:r>
            <a:br>
              <a:rPr lang="en-US" altLang="ru-RU"/>
            </a:br>
            <a:r>
              <a:rPr lang="en-US" altLang="ru-RU"/>
              <a:t>	получить и ввести данные - А21;</a:t>
            </a:r>
            <a:br>
              <a:rPr lang="en-US" altLang="ru-RU"/>
            </a:br>
            <a:r>
              <a:rPr lang="en-US" altLang="ru-RU"/>
              <a:t>	подтвердить данные - А22;</a:t>
            </a:r>
            <a:br>
              <a:rPr lang="en-US" altLang="ru-RU"/>
            </a:br>
            <a:r>
              <a:rPr lang="en-US" altLang="ru-RU"/>
              <a:t>	обработать данные - А23;</a:t>
            </a:r>
            <a:br>
              <a:rPr lang="en-US" altLang="ru-RU"/>
            </a:br>
            <a:r>
              <a:rPr lang="en-US" altLang="ru-RU"/>
              <a:t>подготовить управленческую отчетность - А3:</a:t>
            </a:r>
            <a:br>
              <a:rPr lang="en-US" altLang="ru-RU"/>
            </a:br>
            <a:r>
              <a:rPr lang="en-US" altLang="ru-RU"/>
              <a:t>	подготовить отчетность по центрам ответственности - А31;</a:t>
            </a:r>
            <a:br>
              <a:rPr lang="en-US" altLang="ru-RU"/>
            </a:br>
            <a:r>
              <a:rPr lang="en-US" altLang="ru-RU"/>
              <a:t>	составить сводную отчетность - А32;</a:t>
            </a:r>
            <a:br>
              <a:rPr lang="en-US" altLang="ru-RU"/>
            </a:br>
            <a:r>
              <a:rPr lang="en-US" altLang="ru-RU"/>
              <a:t>	подготовить отчетность по требованию - А33.</a:t>
            </a:r>
            <a:endParaRPr lang="ru-RU" alt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5327B32A-5C27-4377-9DB6-CA8EEA13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1EFEB-29A0-4C49-A4DF-6C0B7DAC5035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118786" name="Rectangle 2">
            <a:extLst>
              <a:ext uri="{FF2B5EF4-FFF2-40B4-BE49-F238E27FC236}">
                <a16:creationId xmlns:a16="http://schemas.microsoft.com/office/drawing/2014/main" id="{28049E7D-F0E3-46C3-BC86-9736FF125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18788" name="Text Box 4">
            <a:extLst>
              <a:ext uri="{FF2B5EF4-FFF2-40B4-BE49-F238E27FC236}">
                <a16:creationId xmlns:a16="http://schemas.microsoft.com/office/drawing/2014/main" id="{C46B5970-CDA6-46D2-B77D-AFD78CA96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7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Данные </a:t>
            </a:r>
            <a:r>
              <a:rPr lang="ru-RU" altLang="ru-RU"/>
              <a:t>- факты, характеризующие деятельность предприятия, подлежащие количественному выражению.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Данные в ИС </a:t>
            </a:r>
            <a:r>
              <a:rPr lang="ru-RU" altLang="ru-RU"/>
              <a:t>- данные, введенные в ИС и сгруппированные по аналитическим признакам..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Имеющиеся ресурсы </a:t>
            </a:r>
            <a:r>
              <a:rPr lang="ru-RU" altLang="ru-RU"/>
              <a:t>- персонал и ИС в распоряжении предприятия.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ИС </a:t>
            </a:r>
            <a:r>
              <a:rPr lang="ru-RU" altLang="ru-RU"/>
              <a:t>- совокупность программных приложений, БД, используемых для управления предприятием.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Квалификация персонала </a:t>
            </a:r>
            <a:r>
              <a:rPr lang="ru-RU" altLang="ru-RU"/>
              <a:t>- совокупность знаний, умений и навыков персонала в конкретной профессиональной области..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Методология управленческого учета </a:t>
            </a:r>
            <a:r>
              <a:rPr lang="ru-RU" altLang="ru-RU"/>
              <a:t>- совокупность приемов и методов ведения управленческого учета.</a:t>
            </a:r>
            <a:endParaRPr lang="ru-RU" altLang="ru-RU" b="1" i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EA6C3E9A-CA1E-48AA-A99F-D5CB34B8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7283E-FDFA-4F5D-A3B0-BE4E8837DBBD}" type="slidenum">
              <a:rPr lang="ru-RU" altLang="ru-RU"/>
              <a:pPr/>
              <a:t>28</a:t>
            </a:fld>
            <a:endParaRPr lang="ru-RU" altLang="ru-RU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480110E5-E8EB-4483-A9E7-AC0A57EC9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19811" name="Text Box 3">
            <a:extLst>
              <a:ext uri="{FF2B5EF4-FFF2-40B4-BE49-F238E27FC236}">
                <a16:creationId xmlns:a16="http://schemas.microsoft.com/office/drawing/2014/main" id="{0E37F49D-C3F4-4452-97C6-4306146C4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Обработанные данные </a:t>
            </a:r>
            <a:r>
              <a:rPr lang="ru-RU" altLang="ru-RU"/>
              <a:t>- данные, распределенные по объектам учета и центрам ответственности.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Отчетность в разрезе центров ответственности </a:t>
            </a:r>
            <a:r>
              <a:rPr lang="ru-RU" altLang="ru-RU"/>
              <a:t>- стандартная управленческая отчетность, составленная для каждого центра ответственности. Эта отчетность используется руководителями центров ответственности для принятия решений в рамках их должностных полномочий.</a:t>
            </a:r>
            <a:endParaRPr lang="ru-RU" altLang="ru-RU" b="1" i="1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Отчетность по требования </a:t>
            </a:r>
            <a:r>
              <a:rPr lang="ru-RU" altLang="ru-RU"/>
              <a:t>- управленческая отчетность нестандартной формы, используемая для пояснения стандартной отчетности.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b="1" i="1"/>
              <a:t>Первичные документы </a:t>
            </a:r>
            <a:r>
              <a:rPr lang="ru-RU" altLang="ru-RU"/>
              <a:t>- документы, подтверждающие факты совершения хозяйственных операций, оформленные в соответствии с действующим законодательством и нормативными актами.</a:t>
            </a:r>
            <a:endParaRPr lang="ru-RU" altLang="ru-RU" b="1" i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357FB505-C9B9-4C5B-8C5B-76C2D4D2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69D0-58A8-4F57-BADA-E2C83095EF3C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120834" name="Rectangle 2">
            <a:extLst>
              <a:ext uri="{FF2B5EF4-FFF2-40B4-BE49-F238E27FC236}">
                <a16:creationId xmlns:a16="http://schemas.microsoft.com/office/drawing/2014/main" id="{89923A6E-E470-43BD-8E0D-3A40D0B51D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0835" name="Text Box 3">
            <a:extLst>
              <a:ext uri="{FF2B5EF4-FFF2-40B4-BE49-F238E27FC236}">
                <a16:creationId xmlns:a16="http://schemas.microsoft.com/office/drawing/2014/main" id="{0B45651A-EC77-4DC5-86B4-981D1B8E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9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Подтвержденные данные </a:t>
            </a:r>
            <a:r>
              <a:rPr lang="ru-RU" altLang="ru-RU"/>
              <a:t>- данные, соответствующие первичным документам. Данные в ИС, обозначенные как. соответствующие первичным документам.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Потребность в управленческой информации </a:t>
            </a:r>
            <a:r>
              <a:rPr lang="ru-RU" altLang="ru-RU"/>
              <a:t>- обоснованная необходимость получений управленческой информации.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Руководство предприятия </a:t>
            </a:r>
            <a:r>
              <a:rPr lang="ru-RU" altLang="ru-RU"/>
              <a:t>- должностные лица, несущие конечную ответственность за принимаемые ими управленческие решения в пределах своей компетенции..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Сводная отчетность </a:t>
            </a:r>
            <a:r>
              <a:rPr lang="ru-RU" altLang="ru-RU"/>
              <a:t>- стандартная, управленческая отчетность, характеризующая деятельность предприятия в целом. Деятельность центров ответственности представлена обобщающими показателями.</a:t>
            </a:r>
            <a:endParaRPr lang="ru-RU" altLang="ru-RU" b="1" i="1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b="1" i="1"/>
              <a:t>Стратегия предприятия </a:t>
            </a:r>
            <a:r>
              <a:rPr lang="ru-RU" altLang="ru-RU"/>
              <a:t>- совокупность целевых ориентиров, определяющих деятельность предприятия в долгосрочном периоде.</a:t>
            </a:r>
            <a:endParaRPr lang="ru-RU" altLang="ru-RU" b="1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865160EB-53DD-4660-B704-5CCC6ACC8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66404-8C0B-43E5-A436-EB727DDCD196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1BEAB28D-ADAF-4B3D-8F42-395B81F250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Применение методологий</a:t>
            </a:r>
          </a:p>
        </p:txBody>
      </p:sp>
      <p:sp>
        <p:nvSpPr>
          <p:cNvPr id="5123" name="Text Box 3">
            <a:extLst>
              <a:ext uri="{FF2B5EF4-FFF2-40B4-BE49-F238E27FC236}">
                <a16:creationId xmlns:a16="http://schemas.microsoft.com/office/drawing/2014/main" id="{F5B15138-81F0-4D86-9362-7E46E555A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ru-RU"/>
              <a:t>IDEF0 лучше применять как средство анализа и логического моделирования систем. Данные анализа IDEF0-моделирования, используются на стадии разработки моделей IDEF3 и диаграмм потоков данных (DFD).</a:t>
            </a:r>
            <a:endParaRPr lang="ru-RU" altLang="ru-RU"/>
          </a:p>
        </p:txBody>
      </p:sp>
      <p:pic>
        <p:nvPicPr>
          <p:cNvPr id="5124" name="Picture 4" descr="13">
            <a:extLst>
              <a:ext uri="{FF2B5EF4-FFF2-40B4-BE49-F238E27FC236}">
                <a16:creationId xmlns:a16="http://schemas.microsoft.com/office/drawing/2014/main" id="{C2EE9D15-2F93-4275-8D63-CBA7926AA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57" t="1559" r="4477" b="17375"/>
          <a:stretch>
            <a:fillRect/>
          </a:stretch>
        </p:blipFill>
        <p:spPr bwMode="auto">
          <a:xfrm>
            <a:off x="1600200" y="2971800"/>
            <a:ext cx="69342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Text Box 5">
            <a:extLst>
              <a:ext uri="{FF2B5EF4-FFF2-40B4-BE49-F238E27FC236}">
                <a16:creationId xmlns:a16="http://schemas.microsoft.com/office/drawing/2014/main" id="{B5063CE1-3EA9-4B64-8E0C-0866FF844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13" y="6172200"/>
            <a:ext cx="77724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altLang="ru-RU" i="1"/>
              <a:t>Временная шкала использования методологий</a:t>
            </a:r>
            <a:endParaRPr lang="ru-RU" altLang="ru-RU" i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EB1237B8-2642-42E7-838E-A8F44894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B1D3E-EA65-4D16-8DF5-75021B3E6B2F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C87363BC-076A-4EDE-B92D-B1BB36361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1859" name="Text Box 3">
            <a:extLst>
              <a:ext uri="{FF2B5EF4-FFF2-40B4-BE49-F238E27FC236}">
                <a16:creationId xmlns:a16="http://schemas.microsoft.com/office/drawing/2014/main" id="{295751A9-479C-424E-AC07-B706E7716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38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b="1" i="1"/>
              <a:t>Стратегия управленческого учета </a:t>
            </a:r>
            <a:r>
              <a:rPr lang="ru-RU" altLang="ru-RU"/>
              <a:t>- формализованные потребности руководства предприятия в управленческой информации.</a:t>
            </a:r>
            <a:endParaRPr lang="ru-RU" altLang="ru-RU" b="1" i="1"/>
          </a:p>
          <a:p>
            <a:pPr>
              <a:spcBef>
                <a:spcPct val="50000"/>
              </a:spcBef>
            </a:pPr>
            <a:r>
              <a:rPr lang="ru-RU" altLang="ru-RU" b="1" i="1"/>
              <a:t>Управленческая информация </a:t>
            </a:r>
            <a:r>
              <a:rPr lang="ru-RU" altLang="ru-RU"/>
              <a:t>- информация, необходимая для принятия управленческих решений.</a:t>
            </a:r>
            <a:endParaRPr lang="ru-RU" altLang="ru-RU" b="1" i="1"/>
          </a:p>
          <a:p>
            <a:pPr>
              <a:spcBef>
                <a:spcPct val="50000"/>
              </a:spcBef>
            </a:pPr>
            <a:r>
              <a:rPr lang="ru-RU" altLang="ru-RU" b="1" i="1"/>
              <a:t>Управленческая отчетность </a:t>
            </a:r>
            <a:r>
              <a:rPr lang="ru-RU" altLang="ru-RU"/>
              <a:t>- управленческая информация, представленная в удобной для чтения форме. М.б. стандартной, подготавливаемой регулярно в установленной форме, и нестандартной, подготавливаемой по требованию..</a:t>
            </a:r>
            <a:endParaRPr lang="ru-RU" altLang="ru-RU" b="1" i="1"/>
          </a:p>
          <a:p>
            <a:pPr>
              <a:spcBef>
                <a:spcPct val="50000"/>
              </a:spcBef>
            </a:pPr>
            <a:r>
              <a:rPr lang="ru-RU" altLang="ru-RU" b="1" i="1"/>
              <a:t>Управленческий учет </a:t>
            </a:r>
            <a:r>
              <a:rPr lang="ru-RU" altLang="ru-RU"/>
              <a:t>- деятельность по обеспечению руководства предприятия информацией, необходимой для принятия управленческих решений.</a:t>
            </a:r>
            <a:endParaRPr lang="ru-RU" altLang="ru-RU" b="1" i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E39660B5-E2B9-499A-BBAC-AA3542FFE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F008D-F352-408E-AB52-1937969D7F77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1CD24CD0-7CAD-4E54-A29F-05316752C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2883" name="Text Box 3">
            <a:extLst>
              <a:ext uri="{FF2B5EF4-FFF2-40B4-BE49-F238E27FC236}">
                <a16:creationId xmlns:a16="http://schemas.microsoft.com/office/drawing/2014/main" id="{D3074D2E-2694-463D-8C15-B368ABDBF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b="1" i="1"/>
              <a:t>Финансовая отчетность </a:t>
            </a:r>
            <a:r>
              <a:rPr lang="ru-RU" altLang="ru-RU"/>
              <a:t>- агрегированная отчетность, подготавливаемая на регулярной основе для внешних пользователей информации. Требования к составу, порядку составления и срокам предоставления финансовой отчетсности устанавливаются законодательством или стандартами бухучета.</a:t>
            </a:r>
            <a:endParaRPr lang="ru-RU" altLang="ru-RU" b="1" i="1"/>
          </a:p>
          <a:p>
            <a:pPr>
              <a:spcBef>
                <a:spcPct val="50000"/>
              </a:spcBef>
            </a:pPr>
            <a:r>
              <a:rPr lang="ru-RU" altLang="ru-RU" b="1" i="1"/>
              <a:t>Финансовая функция </a:t>
            </a:r>
            <a:r>
              <a:rPr lang="ru-RU" altLang="ru-RU"/>
              <a:t>- бухгалтерия и финансовые подразделения предприятия.</a:t>
            </a:r>
            <a:endParaRPr lang="ru-RU" altLang="ru-RU" b="1" i="1"/>
          </a:p>
          <a:p>
            <a:pPr>
              <a:spcBef>
                <a:spcPct val="50000"/>
              </a:spcBef>
            </a:pPr>
            <a:r>
              <a:rPr lang="ru-RU" altLang="ru-RU" b="1" i="1"/>
              <a:t>Центры ответственности </a:t>
            </a:r>
            <a:r>
              <a:rPr lang="ru-RU" altLang="ru-RU"/>
              <a:t>- структурные сегменты предприятия, руководители которых несут ответственность за конкретные показатели деятельности (например, руководитель центра затрат отвечате за затраты своего сегмента, руководитель центра прибыли - за затраты и выручку и т.д.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9316E2-6A07-435F-A020-C2910615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3CC0-0FAF-4F1E-8DDB-0A010732BA97}" type="slidenum">
              <a:rPr lang="ru-RU" altLang="ru-RU"/>
              <a:pPr/>
              <a:t>32</a:t>
            </a:fld>
            <a:endParaRPr lang="ru-RU" altLang="ru-RU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7DDB9F66-2E7E-4B56-84DF-3FC5ED05C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07523" name="Text Box 3">
            <a:extLst>
              <a:ext uri="{FF2B5EF4-FFF2-40B4-BE49-F238E27FC236}">
                <a16:creationId xmlns:a16="http://schemas.microsoft.com/office/drawing/2014/main" id="{E70BECBA-BE12-4512-B546-ACED8E03F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0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Контекстная диаграмма</a:t>
            </a:r>
          </a:p>
        </p:txBody>
      </p:sp>
      <p:pic>
        <p:nvPicPr>
          <p:cNvPr id="107524" name="Picture 4" descr="17">
            <a:extLst>
              <a:ext uri="{FF2B5EF4-FFF2-40B4-BE49-F238E27FC236}">
                <a16:creationId xmlns:a16="http://schemas.microsoft.com/office/drawing/2014/main" id="{0FA6802B-AD42-421F-9A38-01BF39EBA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3"/>
          <a:stretch>
            <a:fillRect/>
          </a:stretch>
        </p:blipFill>
        <p:spPr bwMode="auto">
          <a:xfrm rot="60000">
            <a:off x="1035050" y="1219200"/>
            <a:ext cx="80010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08C1873-49C9-4EDF-BFA3-9ABAD244D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08C45-2927-4699-AA6C-1609CCF06BA5}" type="slidenum">
              <a:rPr lang="ru-RU" altLang="ru-RU"/>
              <a:pPr/>
              <a:t>33</a:t>
            </a:fld>
            <a:endParaRPr lang="ru-RU" altLang="ru-RU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47DD41E3-28E8-45D3-9055-0854F13EA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09571" name="Text Box 3">
            <a:extLst>
              <a:ext uri="{FF2B5EF4-FFF2-40B4-BE49-F238E27FC236}">
                <a16:creationId xmlns:a16="http://schemas.microsoft.com/office/drawing/2014/main" id="{2BCE022C-8CA5-4B2B-A80B-216B76046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0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Одна из декомпозиций 1-го уровня</a:t>
            </a:r>
          </a:p>
        </p:txBody>
      </p:sp>
      <p:pic>
        <p:nvPicPr>
          <p:cNvPr id="109572" name="Picture 4" descr="18_1">
            <a:extLst>
              <a:ext uri="{FF2B5EF4-FFF2-40B4-BE49-F238E27FC236}">
                <a16:creationId xmlns:a16="http://schemas.microsoft.com/office/drawing/2014/main" id="{FA9EBEAE-ACA4-4FBE-A022-5203C76571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40000">
            <a:off x="965200" y="1219200"/>
            <a:ext cx="799941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AA08C8B-D275-4A6E-837D-29F75A01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FEBD-7400-47A3-AF58-EB441ED409CC}" type="slidenum">
              <a:rPr lang="ru-RU" altLang="ru-RU"/>
              <a:pPr/>
              <a:t>34</a:t>
            </a:fld>
            <a:endParaRPr lang="ru-RU" altLang="ru-RU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209D228D-B33C-4B48-801F-9BD8475F41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3907" name="Text Box 3">
            <a:extLst>
              <a:ext uri="{FF2B5EF4-FFF2-40B4-BE49-F238E27FC236}">
                <a16:creationId xmlns:a16="http://schemas.microsoft.com/office/drawing/2014/main" id="{09EE095D-C8A6-430F-938B-307A3DB41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6096000"/>
            <a:ext cx="7772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altLang="ru-RU" i="1"/>
              <a:t>Одна из декомпозиций 2-го уровня</a:t>
            </a:r>
          </a:p>
        </p:txBody>
      </p:sp>
      <p:pic>
        <p:nvPicPr>
          <p:cNvPr id="123908" name="Picture 4" descr="18_2">
            <a:extLst>
              <a:ext uri="{FF2B5EF4-FFF2-40B4-BE49-F238E27FC236}">
                <a16:creationId xmlns:a16="http://schemas.microsoft.com/office/drawing/2014/main" id="{9848A0CD-27B6-4D2C-AE68-D70F418AC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40000">
            <a:off x="1042988" y="1295400"/>
            <a:ext cx="8075612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7EFA15AA-3EF3-4DA8-A618-3BED6812A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E2E-C385-41F3-8B23-70CD644A0826}" type="slidenum">
              <a:rPr lang="ru-RU" altLang="ru-RU"/>
              <a:pPr/>
              <a:t>35</a:t>
            </a:fld>
            <a:endParaRPr lang="ru-RU" altLang="ru-RU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B4F904D2-3AE4-40C1-B3E3-6D1E0C89F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4932" name="Text Box 4">
            <a:extLst>
              <a:ext uri="{FF2B5EF4-FFF2-40B4-BE49-F238E27FC236}">
                <a16:creationId xmlns:a16="http://schemas.microsoft.com/office/drawing/2014/main" id="{148AA674-2611-43AA-A880-402E64535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5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 b="1" i="1"/>
              <a:t>Описание функциональных блоков: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ru-RU" altLang="ru-RU" b="1"/>
              <a:t>А1. </a:t>
            </a:r>
            <a:r>
              <a:rPr lang="ru-RU" altLang="ru-RU"/>
              <a:t>Определить цели управленческого учета. На этом этапе рассматривается методология управленческого учета, которая контролирует следующие этапы. От его организации зависит успешность процесса управленческого учета в целом.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ru-RU" altLang="ru-RU" b="1"/>
              <a:t>А11. </a:t>
            </a:r>
            <a:r>
              <a:rPr lang="ru-RU" altLang="ru-RU"/>
              <a:t>На 1-м этапе декомпозиции руководством определяется стратегия управленческого учета на основе потребности в управленческой информациии. Его задача - формализовать потребности и увязать их со стратегией предприятия.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B351F0E8-D30B-4CAC-8122-D2DA6D1D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4486-1DB2-44DB-B041-CE2AA2F1E109}" type="slidenum">
              <a:rPr lang="ru-RU" altLang="ru-RU"/>
              <a:pPr/>
              <a:t>36</a:t>
            </a:fld>
            <a:endParaRPr lang="ru-RU" altLang="ru-RU"/>
          </a:p>
        </p:txBody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CAAEFAE4-B83A-49F6-816A-6D77F3A72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5955" name="Text Box 3">
            <a:extLst>
              <a:ext uri="{FF2B5EF4-FFF2-40B4-BE49-F238E27FC236}">
                <a16:creationId xmlns:a16="http://schemas.microsoft.com/office/drawing/2014/main" id="{76698DB4-8693-4B58-93A0-48E58CD2D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7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/>
              <a:t>А12. </a:t>
            </a:r>
            <a:r>
              <a:rPr lang="ru-RU" altLang="ru-RU"/>
              <a:t>На следующем этапе определяются ресурся для реализации стратегии управленческого учета, оценивается эффективность стратегии с точки зрения затрат имеющихся ресурсов и необходимость привлечения дополнительных ресурсов. 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/>
              <a:t>А13. </a:t>
            </a:r>
            <a:r>
              <a:rPr lang="ru-RU" altLang="ru-RU"/>
              <a:t>На 3-м этапе стратегия трансформируется в конкретные приемы и методы ведения управленческого учета с учетом ресурсов, имеющихся в распоряжении предприятия.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 b="1"/>
              <a:t>А2. </a:t>
            </a:r>
            <a:r>
              <a:rPr lang="ru-RU" altLang="ru-RU"/>
              <a:t>Собрать и обработать данные, составляющие основу управленческой информации.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2C71B227-DE04-4D78-9998-525429E78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52C12-9891-4336-92DA-A31F28D0F160}" type="slidenum">
              <a:rPr lang="ru-RU" altLang="ru-RU"/>
              <a:pPr/>
              <a:t>37</a:t>
            </a:fld>
            <a:endParaRPr lang="ru-RU" altLang="ru-RU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8C93EF9F-8E58-451C-AC8C-BD5B5ECD3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6979" name="Text Box 3">
            <a:extLst>
              <a:ext uri="{FF2B5EF4-FFF2-40B4-BE49-F238E27FC236}">
                <a16:creationId xmlns:a16="http://schemas.microsoft.com/office/drawing/2014/main" id="{7C4B01DF-35F4-4A15-8D4D-66C0B453A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67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 b="1"/>
              <a:t>А21. </a:t>
            </a:r>
            <a:r>
              <a:rPr lang="ru-RU" altLang="ru-RU"/>
              <a:t>Данные собираются и вводятся в ИС непосредственно центрами ответственности, что обеспечивается оперативность поступления информации. Состав данных, аналитические признаки и сроки их учета определяются методологией.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 b="1"/>
              <a:t>А22. </a:t>
            </a:r>
            <a:r>
              <a:rPr lang="ru-RU" altLang="ru-RU"/>
              <a:t>По мере поступления первичных документов бухгалтерия подтверждает данные в ИС. В случае расхождения данные корректируются на основе первичных документов. Подтвержденные данные используются для составления финансовой отчетности.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 b="1"/>
              <a:t>А23. </a:t>
            </a:r>
            <a:r>
              <a:rPr lang="ru-RU" altLang="ru-RU"/>
              <a:t>Данные в ИС распределяются по объектам учета и центрам ответственности. При наличии достаточной аналитики это осуществляется автоматически.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DB1B948D-9455-41A6-ADE0-A7C3C2132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4C68E-5785-4B3E-B0D7-D5CFE0E98855}" type="slidenum">
              <a:rPr lang="ru-RU" altLang="ru-RU"/>
              <a:pPr/>
              <a:t>38</a:t>
            </a:fld>
            <a:endParaRPr lang="ru-RU" altLang="ru-RU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E14BA4D5-1AAA-4FEB-90E5-4150D7084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8003" name="Text Box 3">
            <a:extLst>
              <a:ext uri="{FF2B5EF4-FFF2-40B4-BE49-F238E27FC236}">
                <a16:creationId xmlns:a16="http://schemas.microsoft.com/office/drawing/2014/main" id="{5250C103-61AF-48D6-AA99-1D0036074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b="1"/>
              <a:t>А3. </a:t>
            </a:r>
            <a:r>
              <a:rPr lang="ru-RU" altLang="ru-RU"/>
              <a:t>Подготовить управленческую отчетность. При хорошо разработанной методологии отчетность может формироваться автоматически. Роль финансовой функции как механизма зависит от возможности ИС.</a:t>
            </a:r>
          </a:p>
          <a:p>
            <a:pPr>
              <a:spcBef>
                <a:spcPct val="50000"/>
              </a:spcBef>
            </a:pPr>
            <a:r>
              <a:rPr lang="ru-RU" altLang="ru-RU" b="1"/>
              <a:t>А31. </a:t>
            </a:r>
            <a:r>
              <a:rPr lang="ru-RU" altLang="ru-RU"/>
              <a:t>Распределение данные по объектам учета и центрам ответственности позволяет сформировать отчетность в разрезе центров ответственности. Форма отчетов и сроки их представления определяются методологией.</a:t>
            </a:r>
          </a:p>
          <a:p>
            <a:pPr>
              <a:spcBef>
                <a:spcPct val="50000"/>
              </a:spcBef>
            </a:pPr>
            <a:r>
              <a:rPr lang="ru-RU" altLang="ru-RU" b="1"/>
              <a:t>А32. </a:t>
            </a:r>
            <a:r>
              <a:rPr lang="ru-RU" altLang="ru-RU"/>
              <a:t>Сводная отчетность формируется на основе консолидации отчетности центров ответственности и других обработанных данных. В части подтвержденных данных контрольные функции выполняет финансовая отчетность.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80ECAA97-6958-4055-8373-FAC2DE95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1E5FD-397D-4196-B0C5-DCE374C6A9E8}" type="slidenum">
              <a:rPr lang="ru-RU" altLang="ru-RU"/>
              <a:pPr/>
              <a:t>39</a:t>
            </a:fld>
            <a:endParaRPr lang="ru-RU" altLang="ru-RU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777C94A0-D351-4CBA-A62E-16B64AF26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924800" cy="1143000"/>
          </a:xfrm>
        </p:spPr>
        <p:txBody>
          <a:bodyPr/>
          <a:lstStyle/>
          <a:p>
            <a:r>
              <a:rPr lang="ru-RU" altLang="ru-RU" sz="3200"/>
              <a:t>Моделирование управленческого учета</a:t>
            </a:r>
          </a:p>
        </p:txBody>
      </p:sp>
      <p:sp>
        <p:nvSpPr>
          <p:cNvPr id="129027" name="Text Box 3">
            <a:extLst>
              <a:ext uri="{FF2B5EF4-FFF2-40B4-BE49-F238E27FC236}">
                <a16:creationId xmlns:a16="http://schemas.microsoft.com/office/drawing/2014/main" id="{8A83B13B-9A43-4E2A-AA94-4C8D4F434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213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altLang="ru-RU" b="1"/>
              <a:t>А33. </a:t>
            </a:r>
            <a:r>
              <a:rPr lang="ru-RU" altLang="ru-RU"/>
              <a:t>Отчетность по требованию также основана на обработанных данных. Т.к. ее формы не предусмотрены методологией, они предварительно разрабатываются соответствующими подразделениями.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76A17A7E-8ADE-44B8-AE33-DF80F713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9EDAB-4209-4817-B75D-A73B2925307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C3FFDCF7-5615-4EC1-A3BA-171DB1480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Контекстные диаграммы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4129F87D-EC34-479B-AEFB-310DB279B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38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/>
              <a:t>Контекстная диаграмма - это модель, представляющая систему как набор иерархических действий, в котором каждое действие преобразует некоторый объект или набор объектов. Высшее действие иерархии называется </a:t>
            </a:r>
            <a:r>
              <a:rPr lang="ru-RU" altLang="ru-RU" i="1"/>
              <a:t>действием контекста</a:t>
            </a:r>
            <a:r>
              <a:rPr lang="ru-RU" altLang="ru-RU"/>
              <a:t> - это самый высокий уровень. Уровни ниже называются </a:t>
            </a:r>
            <a:r>
              <a:rPr lang="ru-RU" altLang="ru-RU" i="1"/>
              <a:t>порожденными декомпозициями</a:t>
            </a:r>
            <a:r>
              <a:rPr lang="ru-RU" altLang="ru-RU"/>
              <a:t> и представляют подпроцессы родительского действия.</a:t>
            </a:r>
          </a:p>
          <a:p>
            <a:pPr algn="just">
              <a:spcBef>
                <a:spcPct val="50000"/>
              </a:spcBef>
            </a:pPr>
            <a:r>
              <a:rPr lang="ru-RU" altLang="ru-RU"/>
              <a:t>Сначала надо изобразить действие контекста. Наименование действия описывает систему непосредственно и чаще всего состоит из глагола в сочетании с существительным, которое разъясняет цель деятельности с точки зрения самого общего взгляда на систему.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68D5F1-2F43-46EF-87C6-BE11806B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4EA14-9B8B-40D6-AB6C-B8205B27A532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96D76271-6237-4ECD-BC37-7F20C63A4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Контекстные диаграммы</a:t>
            </a:r>
          </a:p>
        </p:txBody>
      </p:sp>
      <p:sp>
        <p:nvSpPr>
          <p:cNvPr id="93187" name="Text Box 3">
            <a:extLst>
              <a:ext uri="{FF2B5EF4-FFF2-40B4-BE49-F238E27FC236}">
                <a16:creationId xmlns:a16="http://schemas.microsoft.com/office/drawing/2014/main" id="{D2D72139-41E8-431D-A43C-6DD31184D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ru-RU" altLang="ru-RU"/>
              <a:t>Каждый блок может иметь различные типы стрелок, обозначающих людей, место, вещи, понятия или события. Стрелки связывают границы диаграммы с блоками и действия  между собой.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ru-RU" altLang="ru-RU" i="1"/>
              <a:t>Декомпозиция</a:t>
            </a:r>
            <a:r>
              <a:rPr lang="ru-RU" altLang="ru-RU"/>
              <a:t> используется для того, чтобы дать более подробное описание блоков. При каждой декомпозиции создается новая диаграмма. Число декомпозиций не ограничено. Если действие не декомпозировано, то в верхнем левом углу блока появляется определенный символ.</a:t>
            </a:r>
          </a:p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ru-RU" altLang="ru-RU"/>
              <a:t>Для декомпозиции надо выбрать действие, затем инструментом  щелкнуть по нему. В появившемся диалоге надо выбрать тип и число подблоков. При декомпозиции </a:t>
            </a:r>
            <a:r>
              <a:rPr lang="en-US" altLang="ru-RU"/>
              <a:t>BPwin </a:t>
            </a:r>
            <a:r>
              <a:rPr lang="ru-RU" altLang="ru-RU"/>
              <a:t>создает новую диаграмму. Теперь надо задать взаимодействие между блоками, привязать унаследованные стрелки и именовать действия.</a:t>
            </a:r>
          </a:p>
        </p:txBody>
      </p:sp>
      <p:sp>
        <p:nvSpPr>
          <p:cNvPr id="93188" name="AutoShape 4">
            <a:extLst>
              <a:ext uri="{FF2B5EF4-FFF2-40B4-BE49-F238E27FC236}">
                <a16:creationId xmlns:a16="http://schemas.microsoft.com/office/drawing/2014/main" id="{17D4FBE5-6C09-4548-BCBF-1E7404BE29E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205163" y="4868863"/>
            <a:ext cx="287337" cy="2889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CB8E5C2-66FE-416C-838D-1AF17904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40A8B-112D-4399-ABE8-4A55A3BDB059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9BBA982E-8951-4E9E-B678-1BFDA0BBA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Контекстные диаграммы</a:t>
            </a: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ABBA4BFC-6F65-4266-914F-E21CAA8B6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53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ru-RU"/>
              <a:t>Для создания стрелок надо инструментом </a:t>
            </a:r>
            <a:r>
              <a:rPr lang="en-US" altLang="ru-RU">
                <a:sym typeface="Monotype Sorts" pitchFamily="2" charset="2"/>
              </a:rPr>
              <a:t>     </a:t>
            </a:r>
            <a:r>
              <a:rPr lang="ru-RU" altLang="ru-RU"/>
              <a:t>соединить исходящую точку стрелки с точкой ее окончания. </a:t>
            </a:r>
            <a:r>
              <a:rPr lang="en-US" altLang="ru-RU"/>
              <a:t>BPwin </a:t>
            </a:r>
            <a:r>
              <a:rPr lang="ru-RU" altLang="ru-RU"/>
              <a:t>автоматически выделяет допустимые окончания для создаваемых стрелок.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altLang="ru-RU"/>
              <a:t>Если стрелка заканчивается на границе диаграммы, она помечается туннелем из квадратных скобок. Так же помечается и стрелки в родительской диаграмме, если в диаграмме декомпозиции удаляется перенесенная из нее стрелка. Квадратный туннель на начале стрелке указывает, что стрелка «не решена» в пределах иерархии модели (нет никакой другой стрелки с таким же именем в любой другой диаграмме модели).</a:t>
            </a:r>
          </a:p>
        </p:txBody>
      </p:sp>
      <p:sp>
        <p:nvSpPr>
          <p:cNvPr id="94212" name="Line 4">
            <a:extLst>
              <a:ext uri="{FF2B5EF4-FFF2-40B4-BE49-F238E27FC236}">
                <a16:creationId xmlns:a16="http://schemas.microsoft.com/office/drawing/2014/main" id="{157E635D-317E-4811-BCB2-C13F68F95F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4388" y="1557338"/>
            <a:ext cx="4333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F2D521CA-90C5-4B64-A3B3-A7AE0FB53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7F15-3A25-4304-940E-DB39C09A40F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FD1D1BC6-7249-4896-BB7E-5FF938A2FA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Контекстные диаграммы</a:t>
            </a:r>
          </a:p>
        </p:txBody>
      </p:sp>
      <p:sp>
        <p:nvSpPr>
          <p:cNvPr id="95235" name="Text Box 3">
            <a:extLst>
              <a:ext uri="{FF2B5EF4-FFF2-40B4-BE49-F238E27FC236}">
                <a16:creationId xmlns:a16="http://schemas.microsoft.com/office/drawing/2014/main" id="{D0AD3AA0-47BD-4224-B53E-1BB431DB1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ru-RU" altLang="ru-RU"/>
              <a:t>Для поддержания целостности модели необходимо корректировать стрелки, помеченные квадратными «туннелями»:</a:t>
            </a:r>
            <a:br>
              <a:rPr lang="ru-RU" altLang="ru-RU"/>
            </a:br>
            <a:r>
              <a:rPr lang="ru-RU" altLang="ru-RU"/>
              <a:t>- преобразованием в круглый «туннель»;</a:t>
            </a:r>
            <a:br>
              <a:rPr lang="ru-RU" altLang="ru-RU"/>
            </a:br>
            <a:r>
              <a:rPr lang="ru-RU" altLang="ru-RU"/>
              <a:t>- добавлением новой стрелки, соединяющей соответствующий блок с границей диаграммы;</a:t>
            </a:r>
            <a:br>
              <a:rPr lang="ru-RU" altLang="ru-RU"/>
            </a:br>
            <a:r>
              <a:rPr lang="ru-RU" altLang="ru-RU"/>
              <a:t>- созданием внешней ссылки (ссылки на объект, не описанный в данной модели);</a:t>
            </a:r>
            <a:br>
              <a:rPr lang="ru-RU" altLang="ru-RU"/>
            </a:br>
            <a:r>
              <a:rPr lang="ru-RU" altLang="ru-RU"/>
              <a:t>- созданием ссылки на блок, расположенный на другой диаграмме.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555119-9375-4E7A-84AF-317E2C8D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753D-F730-4D46-BAFA-22BD8354E6F6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424FFD5B-BB13-4EBF-A71C-A7EC3A95D3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Контекстные диаграммы</a:t>
            </a:r>
          </a:p>
        </p:txBody>
      </p:sp>
      <p:sp>
        <p:nvSpPr>
          <p:cNvPr id="96259" name="Text Box 3">
            <a:extLst>
              <a:ext uri="{FF2B5EF4-FFF2-40B4-BE49-F238E27FC236}">
                <a16:creationId xmlns:a16="http://schemas.microsoft.com/office/drawing/2014/main" id="{C9CC8887-2EB4-45BB-85C4-57A72267B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5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/>
              <a:t>Нумерация блоков производится автоматически. Можно управлять их нумерацией - меню </a:t>
            </a:r>
            <a:r>
              <a:rPr lang="en-US" altLang="ru-RU" i="1"/>
              <a:t>Editor-Model Presentation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/>
              <a:t>Ветви и объединения стрелок создаются инструментом «Стрелка». Лучше именовать каждую ветку разделенной стрелки.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altLang="ru-RU"/>
              <a:t>Названия стрелок можно перемещать. Для соединения стрелки с ее названием используется пункт конт.меню стрелки </a:t>
            </a:r>
            <a:r>
              <a:rPr lang="en-US" altLang="ru-RU" i="1"/>
              <a:t>Squiggle</a:t>
            </a:r>
            <a:r>
              <a:rPr lang="ru-RU" altLang="ru-RU" i="1"/>
              <a:t> </a:t>
            </a:r>
            <a:r>
              <a:rPr lang="ru-RU" altLang="ru-RU"/>
              <a:t>или инструмент </a:t>
            </a:r>
            <a:r>
              <a:rPr lang="en-US" altLang="ru-RU" i="1"/>
              <a:t>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altLang="ru-RU"/>
              <a:t>Для пояснения содержимого можно помещать текстовые блоки. Для этого надо выбрать инструмент </a:t>
            </a:r>
            <a:r>
              <a:rPr lang="en-US" altLang="ru-RU" b="1"/>
              <a:t>Т</a:t>
            </a:r>
            <a:r>
              <a:rPr lang="en-US" altLang="ru-RU"/>
              <a:t> и щелкнуть по диаграмме.</a:t>
            </a:r>
            <a:endParaRPr lang="ru-RU" altLang="ru-RU">
              <a:sym typeface="Monotype Sorts" pitchFamily="2" charset="2"/>
            </a:endParaRPr>
          </a:p>
        </p:txBody>
      </p:sp>
      <p:sp>
        <p:nvSpPr>
          <p:cNvPr id="96260" name="Freeform 4">
            <a:extLst>
              <a:ext uri="{FF2B5EF4-FFF2-40B4-BE49-F238E27FC236}">
                <a16:creationId xmlns:a16="http://schemas.microsoft.com/office/drawing/2014/main" id="{5AE2C2C6-39E4-4A0B-95E7-C538D6CE431E}"/>
              </a:ext>
            </a:extLst>
          </p:cNvPr>
          <p:cNvSpPr>
            <a:spLocks/>
          </p:cNvSpPr>
          <p:nvPr/>
        </p:nvSpPr>
        <p:spPr bwMode="auto">
          <a:xfrm>
            <a:off x="5713413" y="4868863"/>
            <a:ext cx="298450" cy="360362"/>
          </a:xfrm>
          <a:custGeom>
            <a:avLst/>
            <a:gdLst>
              <a:gd name="T0" fmla="*/ 188 w 188"/>
              <a:gd name="T1" fmla="*/ 0 h 227"/>
              <a:gd name="T2" fmla="*/ 7 w 188"/>
              <a:gd name="T3" fmla="*/ 136 h 227"/>
              <a:gd name="T4" fmla="*/ 143 w 188"/>
              <a:gd name="T5" fmla="*/ 91 h 227"/>
              <a:gd name="T6" fmla="*/ 7 w 188"/>
              <a:gd name="T7" fmla="*/ 227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" h="227">
                <a:moveTo>
                  <a:pt x="188" y="0"/>
                </a:moveTo>
                <a:cubicBezTo>
                  <a:pt x="101" y="60"/>
                  <a:pt x="14" y="121"/>
                  <a:pt x="7" y="136"/>
                </a:cubicBezTo>
                <a:cubicBezTo>
                  <a:pt x="0" y="151"/>
                  <a:pt x="143" y="76"/>
                  <a:pt x="143" y="91"/>
                </a:cubicBezTo>
                <a:cubicBezTo>
                  <a:pt x="143" y="106"/>
                  <a:pt x="30" y="204"/>
                  <a:pt x="7" y="227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C58A5639-B69B-4620-91F4-065DB2C1B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7CF45-0193-41E1-A0D3-AC40E1E3D2E3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5A62BC6B-CA8C-4959-B4D0-C15A09EA18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Древовидные и </a:t>
            </a:r>
            <a:r>
              <a:rPr lang="en-US" altLang="ru-RU" sz="4000"/>
              <a:t>FEO-</a:t>
            </a:r>
            <a:r>
              <a:rPr lang="ru-RU" altLang="ru-RU" sz="4000"/>
              <a:t>диаграммы</a:t>
            </a:r>
            <a:endParaRPr lang="ru-RU" altLang="ru-RU"/>
          </a:p>
        </p:txBody>
      </p:sp>
      <p:sp>
        <p:nvSpPr>
          <p:cNvPr id="97283" name="Text Box 3">
            <a:extLst>
              <a:ext uri="{FF2B5EF4-FFF2-40B4-BE49-F238E27FC236}">
                <a16:creationId xmlns:a16="http://schemas.microsoft.com/office/drawing/2014/main" id="{2E591C21-EEE7-414D-ADA9-FCCDCE2D3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219200"/>
            <a:ext cx="7772400" cy="542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81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/>
              <a:t>Кроме контекстных и диаграмм декомпозиции можно создавать модели двух типов:</a:t>
            </a:r>
            <a:br>
              <a:rPr lang="ru-RU" altLang="ru-RU"/>
            </a:br>
            <a:r>
              <a:rPr lang="ru-RU" altLang="ru-RU"/>
              <a:t>- диаграммы «только для представления» (</a:t>
            </a:r>
            <a:r>
              <a:rPr lang="en-US" altLang="ru-RU"/>
              <a:t>For Exposition Only - FEO</a:t>
            </a:r>
            <a:r>
              <a:rPr lang="ru-RU" altLang="ru-RU"/>
              <a:t>);</a:t>
            </a:r>
            <a:br>
              <a:rPr lang="ru-RU" altLang="ru-RU"/>
            </a:br>
            <a:r>
              <a:rPr lang="ru-RU" altLang="ru-RU"/>
              <a:t>- древовидные диграммы.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altLang="ru-RU" i="1"/>
              <a:t>Диаграмма </a:t>
            </a:r>
            <a:r>
              <a:rPr lang="en-US" altLang="ru-RU" i="1"/>
              <a:t>FEO </a:t>
            </a:r>
            <a:r>
              <a:rPr lang="ru-RU" altLang="ru-RU"/>
              <a:t>м.б. ассоциирована с любой существующей диаграммой, но они не являются иерархической частью модели. Эта диаграмма - копия любой существующей диаграммы. Идентифицируется она с помощью задаваемого имени и идентификатора вида </a:t>
            </a:r>
            <a:r>
              <a:rPr lang="en-US" altLang="ru-RU"/>
              <a:t>AxF</a:t>
            </a:r>
            <a:r>
              <a:rPr lang="ru-RU" altLang="ru-RU"/>
              <a:t>, где</a:t>
            </a:r>
            <a:r>
              <a:rPr lang="en-US" altLang="ru-RU"/>
              <a:t> x - исходная диаграмма</a:t>
            </a:r>
            <a:r>
              <a:rPr lang="ru-RU" altLang="ru-RU"/>
              <a:t>, а</a:t>
            </a:r>
            <a:r>
              <a:rPr lang="en-US" altLang="ru-RU"/>
              <a:t> F показывает, что это FEO</a:t>
            </a:r>
            <a:r>
              <a:rPr lang="ru-RU" altLang="ru-RU"/>
              <a:t>-диаграмма.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ru-RU"/>
              <a:t>FEO</a:t>
            </a:r>
            <a:r>
              <a:rPr lang="ru-RU" altLang="ru-RU"/>
              <a:t>-диаграммы добавляются с помощью пункта меню </a:t>
            </a:r>
            <a:r>
              <a:rPr lang="en-US" altLang="ru-RU" i="1"/>
              <a:t>Insert-FEO diagram (File-Create FEO diagram).</a:t>
            </a:r>
            <a:r>
              <a:rPr lang="ru-RU" altLang="ru-RU"/>
              <a:t> Если выбрать </a:t>
            </a:r>
            <a:r>
              <a:rPr lang="en-US" altLang="ru-RU" i="1"/>
              <a:t>Context</a:t>
            </a:r>
            <a:r>
              <a:rPr lang="ru-RU" altLang="ru-RU" i="1"/>
              <a:t>, </a:t>
            </a:r>
            <a:r>
              <a:rPr lang="ru-RU" altLang="ru-RU"/>
              <a:t>то просто надо набрать имя</a:t>
            </a:r>
            <a:r>
              <a:rPr lang="en-US" altLang="ru-RU" i="1"/>
              <a:t> Name;</a:t>
            </a:r>
            <a:r>
              <a:rPr lang="en-US" altLang="ru-RU"/>
              <a:t> если же выбрать</a:t>
            </a:r>
            <a:r>
              <a:rPr lang="en-US" altLang="ru-RU" i="1"/>
              <a:t> Decomposition, </a:t>
            </a:r>
            <a:r>
              <a:rPr lang="en-US" altLang="ru-RU"/>
              <a:t> то в списке</a:t>
            </a:r>
            <a:r>
              <a:rPr lang="en-US" altLang="ru-RU" i="1"/>
              <a:t> Copy From</a:t>
            </a:r>
            <a:r>
              <a:rPr lang="ru-RU" altLang="ru-RU"/>
              <a:t> будут показаны все диаграммы декомпозиции в модели.</a:t>
            </a:r>
            <a:endParaRPr lang="ru-RU" altLang="ru-RU">
              <a:sym typeface="Monotype Sorts" pitchFamily="2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алстук.pot">
  <a:themeElements>
    <a:clrScheme name="Галстук.pot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Галстук.po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Галстук.pot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алстук.pot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алстук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алстук.pot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алстук.pot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алстук.pot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презентаций\Галстук.pot</Template>
  <TotalTime>780</TotalTime>
  <Words>1999</Words>
  <Application>Microsoft Office PowerPoint</Application>
  <PresentationFormat>Экран (4:3)</PresentationFormat>
  <Paragraphs>211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3" baseType="lpstr">
      <vt:lpstr>Times New Roman</vt:lpstr>
      <vt:lpstr>Arial</vt:lpstr>
      <vt:lpstr>Monotype Sorts</vt:lpstr>
      <vt:lpstr>Галстук.pot</vt:lpstr>
      <vt:lpstr>Лекция 11 BPWin</vt:lpstr>
      <vt:lpstr>Модель BPwin</vt:lpstr>
      <vt:lpstr>Применение методологий</vt:lpstr>
      <vt:lpstr>Контекстные диаграммы</vt:lpstr>
      <vt:lpstr>Контекстные диаграммы</vt:lpstr>
      <vt:lpstr>Контекстные диаграммы</vt:lpstr>
      <vt:lpstr>Контекстные диаграммы</vt:lpstr>
      <vt:lpstr>Контекстные диаграммы</vt:lpstr>
      <vt:lpstr>Древовидные и FEO-диаграммы</vt:lpstr>
      <vt:lpstr>Древовидные и FEO-диаграммы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налогообложения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  <vt:lpstr>Моделирование управленческого учета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бизнеса</dc:title>
  <dc:creator>irka</dc:creator>
  <cp:lastModifiedBy>Владислав Карюкин</cp:lastModifiedBy>
  <cp:revision>145</cp:revision>
  <dcterms:created xsi:type="dcterms:W3CDTF">2002-03-26T20:38:02Z</dcterms:created>
  <dcterms:modified xsi:type="dcterms:W3CDTF">2021-09-20T06:57:55Z</dcterms:modified>
</cp:coreProperties>
</file>